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0" r:id="rId3"/>
    <p:sldId id="296" r:id="rId4"/>
    <p:sldId id="297" r:id="rId5"/>
    <p:sldId id="298" r:id="rId6"/>
    <p:sldId id="299" r:id="rId7"/>
    <p:sldId id="257" r:id="rId8"/>
    <p:sldId id="258" r:id="rId9"/>
    <p:sldId id="259" r:id="rId10"/>
    <p:sldId id="266" r:id="rId11"/>
    <p:sldId id="267" r:id="rId12"/>
    <p:sldId id="260" r:id="rId13"/>
    <p:sldId id="261" r:id="rId14"/>
    <p:sldId id="280" r:id="rId15"/>
    <p:sldId id="283" r:id="rId16"/>
    <p:sldId id="281" r:id="rId17"/>
    <p:sldId id="262" r:id="rId18"/>
    <p:sldId id="282" r:id="rId19"/>
    <p:sldId id="263" r:id="rId20"/>
    <p:sldId id="264" r:id="rId21"/>
    <p:sldId id="265" r:id="rId22"/>
    <p:sldId id="268" r:id="rId23"/>
    <p:sldId id="269" r:id="rId24"/>
    <p:sldId id="284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85" r:id="rId33"/>
    <p:sldId id="277" r:id="rId34"/>
    <p:sldId id="278" r:id="rId35"/>
    <p:sldId id="279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301" r:id="rId45"/>
    <p:sldId id="29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notes" id="{BD5FEA2D-88A2-47D2-8B42-FE3B74C866A7}">
          <p14:sldIdLst>
            <p14:sldId id="256"/>
            <p14:sldId id="300"/>
          </p14:sldIdLst>
        </p14:section>
        <p14:section name="Overview" id="{2B788782-268C-4F8E-80E1-40A0CE8F674F}">
          <p14:sldIdLst>
            <p14:sldId id="296"/>
            <p14:sldId id="297"/>
            <p14:sldId id="298"/>
            <p14:sldId id="299"/>
          </p14:sldIdLst>
        </p14:section>
        <p14:section name="Step 1.1- Select Study Area" id="{131915AF-F8E1-415E-8129-AE07C89D68C9}">
          <p14:sldIdLst>
            <p14:sldId id="257"/>
            <p14:sldId id="258"/>
            <p14:sldId id="259"/>
            <p14:sldId id="266"/>
            <p14:sldId id="267"/>
            <p14:sldId id="260"/>
            <p14:sldId id="261"/>
            <p14:sldId id="280"/>
          </p14:sldIdLst>
        </p14:section>
        <p14:section name="Step 1.2 -Select S1 Bursts" id="{ECA8E2D3-536F-4C52-A535-51AA80BDD607}">
          <p14:sldIdLst>
            <p14:sldId id="283"/>
            <p14:sldId id="281"/>
            <p14:sldId id="262"/>
            <p14:sldId id="282"/>
            <p14:sldId id="263"/>
            <p14:sldId id="264"/>
            <p14:sldId id="265"/>
            <p14:sldId id="268"/>
            <p14:sldId id="269"/>
          </p14:sldIdLst>
        </p14:section>
        <p14:section name="Note - S1 Burst Advantage" id="{4860C215-6A8A-4110-9461-63F0FDC6D3B5}">
          <p14:sldIdLst>
            <p14:sldId id="284"/>
            <p14:sldId id="270"/>
            <p14:sldId id="271"/>
            <p14:sldId id="272"/>
            <p14:sldId id="273"/>
            <p14:sldId id="274"/>
          </p14:sldIdLst>
        </p14:section>
        <p14:section name="Step 1.3 - Prepare download list" id="{9E7EBBCD-D452-4DAA-8A2A-C59E40739773}">
          <p14:sldIdLst>
            <p14:sldId id="275"/>
            <p14:sldId id="276"/>
            <p14:sldId id="285"/>
            <p14:sldId id="277"/>
            <p14:sldId id="278"/>
            <p14:sldId id="279"/>
            <p14:sldId id="286"/>
            <p14:sldId id="287"/>
          </p14:sldIdLst>
        </p14:section>
        <p14:section name="Step 2.1 - Download Bursts" id="{5C93D8D3-D8A6-4371-91CC-5CF6AB54A895}">
          <p14:sldIdLst>
            <p14:sldId id="288"/>
          </p14:sldIdLst>
        </p14:section>
        <p14:section name="Step 2.2 - Generate batch scripts" id="{3446C166-87FC-453F-A43A-3FACECA3545D}">
          <p14:sldIdLst>
            <p14:sldId id="289"/>
            <p14:sldId id="290"/>
            <p14:sldId id="291"/>
            <p14:sldId id="292"/>
            <p14:sldId id="293"/>
            <p14:sldId id="301"/>
          </p14:sldIdLst>
        </p14:section>
        <p14:section name="Step 3 - Run hyp3-isce2" id="{9E45C8A2-DA06-4657-9D6F-D4D0E76AC394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Nguyen" initials="DN" lastIdx="2" clrIdx="0">
    <p:extLst>
      <p:ext uri="{19B8F6BF-5375-455C-9EA6-DF929625EA0E}">
        <p15:presenceInfo xmlns:p15="http://schemas.microsoft.com/office/powerpoint/2012/main" userId="S-1-5-21-3757271125-3328482269-1861023553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FF66FF"/>
    <a:srgbClr val="FF00FF"/>
    <a:srgbClr val="FF5050"/>
    <a:srgbClr val="66FF66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872" y="1038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28BA-F1BF-4E16-9A47-B53453FA4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08E4F-D292-4026-BA09-B29A32719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7CEF4-511C-4A54-9EA9-76644789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258A457C-E27D-4E57-A0A3-67ECC5BC47F4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4DCBF-E72E-47CE-9CCB-CE008B5D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7E7D-EA76-4F8D-806F-18167913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D2EC4D0-DF09-4D3C-8B2E-B846E8237A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78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2BBE-3295-49B6-8461-53A99557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9802C-6BC6-43D3-A9F0-540E9BAD0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F9A28-66A7-4934-9A14-CCFDEAC4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457C-E27D-4E57-A0A3-67ECC5BC47F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B0723-A6F7-4156-B4A3-13997066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BEC28-9E7D-49BF-B2CD-EAE30D6E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C4D0-DF09-4D3C-8B2E-B846E8237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87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7B837-1D60-475A-BE25-4F98E0826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275710-68A8-46F3-9E7C-15720C7B8C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4C717-0CF2-4089-92A3-76500B1A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457C-E27D-4E57-A0A3-67ECC5BC47F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73DF6-8F71-42A4-8082-DB0419FF1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9F5B6-912E-4426-AF4B-C22EFD8B4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C4D0-DF09-4D3C-8B2E-B846E8237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8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7F64-C0BF-432D-BAD7-14CF5126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E88EF-F26F-419C-A0A0-81AFEC16B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FBCF8-3E9D-4817-9C58-9E608B9E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258A457C-E27D-4E57-A0A3-67ECC5BC47F4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52DBD-DE7C-4478-BB10-5ADDFFDB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0DD8E-68BF-4695-9E4F-B28BE55E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D2EC4D0-DF09-4D3C-8B2E-B846E8237A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6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A8BA-46BF-4D61-93FD-D3B57650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5679-1A0E-4BEF-BB36-BFE4A20A0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9F93B-7E96-4BE8-98EE-CAB2F0FD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258A457C-E27D-4E57-A0A3-67ECC5BC47F4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4F0E9-C635-4B96-84BF-26A3E4453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C1A65-C873-4C1C-A0CA-104F3C8C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D2EC4D0-DF09-4D3C-8B2E-B846E8237A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3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CB25-EA34-4364-9D41-36D50E3F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96DB-4301-4DED-95FC-BB942AA53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E158F-7226-4CC9-87D9-A2C0C3F7E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34A17-0361-4C26-8425-FFA71ACD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258A457C-E27D-4E57-A0A3-67ECC5BC47F4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41789-2C02-4378-BDA5-96F84BD69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08801-C5D7-41B4-9CB9-5207F9FFB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D2EC4D0-DF09-4D3C-8B2E-B846E8237A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F4F2-75A3-4255-9291-CAA00DB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77F8F-E1B3-40F2-A7A8-33E2C5665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E309F-73C2-407C-8BD4-9B2E2FC4B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74FB4-A46B-413B-A97B-A0DF6FB97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26B58-DA7A-456C-A601-A318AE17B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BB5F5-42CF-4519-B1E1-EA2CC004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457C-E27D-4E57-A0A3-67ECC5BC47F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B4660-E1BC-4CE9-8396-8130EE81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46AFD-46C3-4237-9B99-FD79C0D1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C4D0-DF09-4D3C-8B2E-B846E8237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6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8E72-17B1-41E8-90F8-C1F046F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44D73-6D0F-4330-9BF0-51E4A5D8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457C-E27D-4E57-A0A3-67ECC5BC47F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3E326-30E0-48BA-BEED-D5F62034F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0A328-804B-45E8-A0FE-B0E5AE08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C4D0-DF09-4D3C-8B2E-B846E8237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8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29598-BC6D-480B-8B21-A20C2BCE6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457C-E27D-4E57-A0A3-67ECC5BC47F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4F718-A940-4177-926A-2F8F7F81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788D9-ED20-4F60-8629-B53E15D5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C4D0-DF09-4D3C-8B2E-B846E8237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41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A84F-F482-4706-9B66-360CA473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A643B-0A79-4049-A760-42E4C90A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DC301-3E37-4F88-8338-BA1DDDEAA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89629-EB7C-493B-ACB8-4600DD507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457C-E27D-4E57-A0A3-67ECC5BC47F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5DAF4-CA0F-4F92-9477-96F4824A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122DA-6F62-4E39-A82A-DF95D26C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C4D0-DF09-4D3C-8B2E-B846E8237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7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9A1E3-4555-43CC-8785-C069F062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ABC09-93F8-42B8-8D20-31CABB9E7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D0679-3B8F-4BB3-B547-6C3523B04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5C0AB-B9CA-4B67-BA5D-CCEAFE8A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A457C-E27D-4E57-A0A3-67ECC5BC47F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6C591-4CD2-44B9-8333-D2E28253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93FFB-3C91-412D-BE0C-E158CB2B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C4D0-DF09-4D3C-8B2E-B846E8237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9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A7CEA-88E6-46E8-B08C-D17D17B33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E8D1D-64D8-405E-A97F-AF321BD17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1880D-207E-4104-8992-80E9E4A1A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258A457C-E27D-4E57-A0A3-67ECC5BC47F4}" type="datetimeFigureOut">
              <a:rPr lang="en-US" smtClean="0"/>
              <a:pPr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CFADE-C452-44BE-A613-C738D1D1B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5EFE8-8B8C-44A5-8858-E8BF3A13D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D2EC4D0-DF09-4D3C-8B2E-B846E8237A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4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FHyP3/hyp3-isce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46CC7B-7D41-47FE-819C-48942EB9392E}"/>
              </a:ext>
            </a:extLst>
          </p:cNvPr>
          <p:cNvSpPr txBox="1">
            <a:spLocks/>
          </p:cNvSpPr>
          <p:nvPr/>
        </p:nvSpPr>
        <p:spPr>
          <a:xfrm>
            <a:off x="838200" y="1144607"/>
            <a:ext cx="10515600" cy="203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4000" b="1"/>
              <a:t>NOTE 1</a:t>
            </a:r>
            <a:r>
              <a:rPr lang="en-US" sz="4000"/>
              <a:t>: The workflow described in this file </a:t>
            </a:r>
            <a:r>
              <a:rPr lang="en-US" sz="4000" b="1">
                <a:solidFill>
                  <a:srgbClr val="FF0000"/>
                </a:solidFill>
              </a:rPr>
              <a:t>does not work </a:t>
            </a:r>
            <a:r>
              <a:rPr lang="en-US" sz="4000"/>
              <a:t>on Windows OS.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0B7FDB-181B-4D0C-B3AB-114477BEAE90}"/>
              </a:ext>
            </a:extLst>
          </p:cNvPr>
          <p:cNvSpPr txBox="1">
            <a:spLocks/>
          </p:cNvSpPr>
          <p:nvPr/>
        </p:nvSpPr>
        <p:spPr>
          <a:xfrm>
            <a:off x="838200" y="2660631"/>
            <a:ext cx="10515600" cy="203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4000" b="1"/>
              <a:t>NOTE 2</a:t>
            </a:r>
            <a:r>
              <a:rPr lang="en-US" sz="4000"/>
              <a:t>: My workflow is executed in Miniconda installed on Ubuntu 22.04.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AFDEAC-A7C7-43D5-AB3A-9A2C9053521E}"/>
              </a:ext>
            </a:extLst>
          </p:cNvPr>
          <p:cNvSpPr txBox="1">
            <a:spLocks/>
          </p:cNvSpPr>
          <p:nvPr/>
        </p:nvSpPr>
        <p:spPr>
          <a:xfrm>
            <a:off x="838200" y="4176655"/>
            <a:ext cx="10515600" cy="203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4000" b="1"/>
              <a:t>NOTE 3</a:t>
            </a:r>
            <a:r>
              <a:rPr lang="en-US" sz="4000"/>
              <a:t>: Products from HYP3 can only be used with MintPy.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6CC22C-9EFF-4810-85BC-34CFDB942D1D}"/>
              </a:ext>
            </a:extLst>
          </p:cNvPr>
          <p:cNvSpPr txBox="1">
            <a:spLocks/>
          </p:cNvSpPr>
          <p:nvPr/>
        </p:nvSpPr>
        <p:spPr>
          <a:xfrm>
            <a:off x="2233863" y="-134557"/>
            <a:ext cx="7724274" cy="1279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/>
              <a:t>HYP3-ISCE2 WORKFLOW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196526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357078-717E-4418-867F-5ADFDDA1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7B06F3-920B-4474-ABBD-27BDD9D2C051}"/>
              </a:ext>
            </a:extLst>
          </p:cNvPr>
          <p:cNvSpPr/>
          <p:nvPr/>
        </p:nvSpPr>
        <p:spPr>
          <a:xfrm>
            <a:off x="2867411" y="92572"/>
            <a:ext cx="6740948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00" b="1">
                <a:latin typeface="Verdana" panose="020B0604030504040204" pitchFamily="34" charset="0"/>
                <a:ea typeface="Verdana" panose="020B0604030504040204" pitchFamily="34" charset="0"/>
              </a:rPr>
              <a:t>Using your own shapefile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E6F05A-5939-47F8-9BD0-DFB3E9B3EC6B}"/>
              </a:ext>
            </a:extLst>
          </p:cNvPr>
          <p:cNvSpPr/>
          <p:nvPr/>
        </p:nvSpPr>
        <p:spPr>
          <a:xfrm>
            <a:off x="7723762" y="2529192"/>
            <a:ext cx="943583" cy="301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87B0E-1E8F-4432-A01C-9847F474AA78}"/>
              </a:ext>
            </a:extLst>
          </p:cNvPr>
          <p:cNvSpPr/>
          <p:nvPr/>
        </p:nvSpPr>
        <p:spPr>
          <a:xfrm>
            <a:off x="8959175" y="1400297"/>
            <a:ext cx="27334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Click Import File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B1307F-A146-47FF-BB12-00BFC0BCB424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flipH="1">
            <a:off x="8667345" y="1861962"/>
            <a:ext cx="1658566" cy="8180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8D1E07-D295-431D-B939-933B18D709FD}"/>
              </a:ext>
            </a:extLst>
          </p:cNvPr>
          <p:cNvSpPr/>
          <p:nvPr/>
        </p:nvSpPr>
        <p:spPr>
          <a:xfrm>
            <a:off x="9225064" y="3291554"/>
            <a:ext cx="273347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geocoordinate system must be </a:t>
            </a:r>
            <a:r>
              <a:rPr lang="en-US" sz="2400" b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WGS84</a:t>
            </a:r>
          </a:p>
        </p:txBody>
      </p:sp>
    </p:spTree>
    <p:extLst>
      <p:ext uri="{BB962C8B-B14F-4D97-AF65-F5344CB8AC3E}">
        <p14:creationId xmlns:p14="http://schemas.microsoft.com/office/powerpoint/2010/main" val="159845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6D846-06D4-44F0-8840-B50078487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6FA4E6-9FBF-4CE4-80C0-376902828C5F}"/>
              </a:ext>
            </a:extLst>
          </p:cNvPr>
          <p:cNvSpPr/>
          <p:nvPr/>
        </p:nvSpPr>
        <p:spPr>
          <a:xfrm>
            <a:off x="2867411" y="92572"/>
            <a:ext cx="6740948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00" b="1">
                <a:latin typeface="Verdana" panose="020B0604030504040204" pitchFamily="34" charset="0"/>
                <a:ea typeface="Verdana" panose="020B0604030504040204" pitchFamily="34" charset="0"/>
              </a:rPr>
              <a:t>Using your own shapefile</a:t>
            </a:r>
          </a:p>
        </p:txBody>
      </p:sp>
    </p:spTree>
    <p:extLst>
      <p:ext uri="{BB962C8B-B14F-4D97-AF65-F5344CB8AC3E}">
        <p14:creationId xmlns:p14="http://schemas.microsoft.com/office/powerpoint/2010/main" val="265406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7B547-039F-4731-90CD-C542E7787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91" y="394933"/>
            <a:ext cx="11096018" cy="60681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DEC5C-2392-440D-991C-672312B7DA8A}"/>
              </a:ext>
            </a:extLst>
          </p:cNvPr>
          <p:cNvSpPr/>
          <p:nvPr/>
        </p:nvSpPr>
        <p:spPr>
          <a:xfrm>
            <a:off x="2867411" y="92572"/>
            <a:ext cx="6740948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00" b="1">
                <a:latin typeface="Verdana" panose="020B0604030504040204" pitchFamily="34" charset="0"/>
                <a:ea typeface="Verdana" panose="020B0604030504040204" pitchFamily="34" charset="0"/>
              </a:rPr>
              <a:t>Using your own shapefile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7E692F-6810-49F0-89FB-4EF8BAFE98B9}"/>
              </a:ext>
            </a:extLst>
          </p:cNvPr>
          <p:cNvSpPr/>
          <p:nvPr/>
        </p:nvSpPr>
        <p:spPr>
          <a:xfrm>
            <a:off x="9487711" y="1949137"/>
            <a:ext cx="1806102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Here is the output</a:t>
            </a:r>
            <a:endParaRPr lang="en-US" sz="2400" b="1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23488C-14F4-4EB0-B3A3-34A3DA8B9F5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116766" y="2780134"/>
            <a:ext cx="273996" cy="994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20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6CFDE1-0020-4AC4-B042-72F412C1F072}"/>
              </a:ext>
            </a:extLst>
          </p:cNvPr>
          <p:cNvSpPr/>
          <p:nvPr/>
        </p:nvSpPr>
        <p:spPr>
          <a:xfrm>
            <a:off x="3168756" y="92572"/>
            <a:ext cx="5854488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99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Drawing polygon/box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40A0E-78ED-4214-AAFC-FF0504D1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738903"/>
            <a:ext cx="10109200" cy="56535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BD4395-1C5F-4ACE-80F8-31D94894A51C}"/>
              </a:ext>
            </a:extLst>
          </p:cNvPr>
          <p:cNvSpPr/>
          <p:nvPr/>
        </p:nvSpPr>
        <p:spPr>
          <a:xfrm>
            <a:off x="3093396" y="2110902"/>
            <a:ext cx="321014" cy="26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2062E-D679-4DBC-897B-6B336162B9FD}"/>
              </a:ext>
            </a:extLst>
          </p:cNvPr>
          <p:cNvSpPr/>
          <p:nvPr/>
        </p:nvSpPr>
        <p:spPr>
          <a:xfrm>
            <a:off x="4484452" y="1154401"/>
            <a:ext cx="27334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Click the icon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F8D5BE-B4FF-4D59-99FC-CE6BCE676C68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flipH="1">
            <a:off x="3414410" y="1616066"/>
            <a:ext cx="2436778" cy="6261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1A204-04FD-43CF-B358-A45B506F7675}"/>
              </a:ext>
            </a:extLst>
          </p:cNvPr>
          <p:cNvSpPr/>
          <p:nvPr/>
        </p:nvSpPr>
        <p:spPr>
          <a:xfrm>
            <a:off x="3093395" y="2888556"/>
            <a:ext cx="1167319" cy="626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66E801-E49E-4487-A402-E3F6FFEA1720}"/>
              </a:ext>
            </a:extLst>
          </p:cNvPr>
          <p:cNvSpPr/>
          <p:nvPr/>
        </p:nvSpPr>
        <p:spPr>
          <a:xfrm>
            <a:off x="2723745" y="4870367"/>
            <a:ext cx="273347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Draw a Polygon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or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Draw a box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9B1302-07B3-46D0-AC66-1EA1A8D04DBF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H="1" flipV="1">
            <a:off x="3677055" y="3514715"/>
            <a:ext cx="413426" cy="13556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4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7CD6F-74CF-4A36-AB4B-196D09AD3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1DE269-ECE5-4936-BE2D-11160B3EAF41}"/>
              </a:ext>
            </a:extLst>
          </p:cNvPr>
          <p:cNvSpPr/>
          <p:nvPr/>
        </p:nvSpPr>
        <p:spPr>
          <a:xfrm>
            <a:off x="3168756" y="92572"/>
            <a:ext cx="5854488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99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Drawing polygon/box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E8253-5AFE-42AF-B9CC-E7D6DED8CCCB}"/>
              </a:ext>
            </a:extLst>
          </p:cNvPr>
          <p:cNvSpPr/>
          <p:nvPr/>
        </p:nvSpPr>
        <p:spPr>
          <a:xfrm>
            <a:off x="6400800" y="2633005"/>
            <a:ext cx="2733472" cy="156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 your own polygon that covers the study area</a:t>
            </a:r>
            <a:endParaRPr lang="en-US" sz="240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21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58DA-4042-4983-BAA5-35AD07B8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vi-VN"/>
              <a:t>From </a:t>
            </a:r>
            <a:r>
              <a:rPr lang="vi-V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Area</a:t>
            </a:r>
            <a:r>
              <a:rPr lang="vi-V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/>
              <a:t>to </a:t>
            </a:r>
            <a:r>
              <a:rPr lang="vi-V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980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237A-E83E-4DAC-A2DF-6886F249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A1B0-AEF2-4A82-8359-9F2823BD8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0EE8B-B5B8-442F-B34B-084ACBC3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C08FD8-A621-4E50-B0A8-D4E222ACFB88}"/>
              </a:ext>
            </a:extLst>
          </p:cNvPr>
          <p:cNvSpPr/>
          <p:nvPr/>
        </p:nvSpPr>
        <p:spPr>
          <a:xfrm>
            <a:off x="2479742" y="778175"/>
            <a:ext cx="1206231" cy="461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DBE70D-BC60-40BC-9046-68279A159E1F}"/>
              </a:ext>
            </a:extLst>
          </p:cNvPr>
          <p:cNvSpPr/>
          <p:nvPr/>
        </p:nvSpPr>
        <p:spPr>
          <a:xfrm>
            <a:off x="4484452" y="1154401"/>
            <a:ext cx="218872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click 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79857-24C5-403C-A031-48A2CD7181AC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3685973" y="1009007"/>
            <a:ext cx="798479" cy="376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502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096964-C4E6-4394-A3D2-6B8A4EF8A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1A97F7-FB9A-471B-B8E1-CA677CCBAE42}"/>
              </a:ext>
            </a:extLst>
          </p:cNvPr>
          <p:cNvSpPr/>
          <p:nvPr/>
        </p:nvSpPr>
        <p:spPr>
          <a:xfrm>
            <a:off x="2558374" y="1439655"/>
            <a:ext cx="4075889" cy="1167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64BF15-45F8-4B8A-805B-A3C9CABBDF17}"/>
              </a:ext>
            </a:extLst>
          </p:cNvPr>
          <p:cNvSpPr/>
          <p:nvPr/>
        </p:nvSpPr>
        <p:spPr>
          <a:xfrm>
            <a:off x="7698632" y="2023333"/>
            <a:ext cx="2188722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vi-VN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</a:t>
            </a:r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S1 </a:t>
            </a:r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Bursts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5CB9B8-D7B6-43E5-85FE-3A983C3102C4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6634263" y="2023334"/>
            <a:ext cx="1064369" cy="4154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3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A43CF-285E-4DA2-BFEC-5EC09B0A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210263-E566-4F9A-8959-8110931ACEED}"/>
              </a:ext>
            </a:extLst>
          </p:cNvPr>
          <p:cNvSpPr/>
          <p:nvPr/>
        </p:nvSpPr>
        <p:spPr>
          <a:xfrm>
            <a:off x="3774334" y="1986429"/>
            <a:ext cx="2188722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vi-VN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</a:t>
            </a:r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ose</a:t>
            </a:r>
            <a:b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Start Date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55F4A9-336D-4BE5-B1C2-D6A292F6940C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V="1">
            <a:off x="4868695" y="1352144"/>
            <a:ext cx="1094361" cy="634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BCE2AF5-0F45-4D49-9EEC-533797C640DE}"/>
              </a:ext>
            </a:extLst>
          </p:cNvPr>
          <p:cNvSpPr/>
          <p:nvPr/>
        </p:nvSpPr>
        <p:spPr>
          <a:xfrm>
            <a:off x="5447490" y="729535"/>
            <a:ext cx="1031132" cy="622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B04672-CDFD-4391-81EB-F8A42F76EDC4}"/>
              </a:ext>
            </a:extLst>
          </p:cNvPr>
          <p:cNvSpPr/>
          <p:nvPr/>
        </p:nvSpPr>
        <p:spPr>
          <a:xfrm>
            <a:off x="6595351" y="729534"/>
            <a:ext cx="1031132" cy="62260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B6EF98-3EB4-49C7-A19B-900298A5E112}"/>
              </a:ext>
            </a:extLst>
          </p:cNvPr>
          <p:cNvSpPr/>
          <p:nvPr/>
        </p:nvSpPr>
        <p:spPr>
          <a:xfrm>
            <a:off x="7057417" y="1986429"/>
            <a:ext cx="2188722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</a:t>
            </a:r>
            <a:r>
              <a:rPr lang="vi-VN" sz="24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</a:t>
            </a:r>
            <a:r>
              <a:rPr lang="en-US" sz="24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ose</a:t>
            </a:r>
            <a:br>
              <a:rPr lang="en-US" sz="24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4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End Date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047F35-DC41-4493-9AD8-9B42A8DC11B2}"/>
              </a:ext>
            </a:extLst>
          </p:cNvPr>
          <p:cNvCxnSpPr>
            <a:cxnSpLocks/>
            <a:stCxn id="15" idx="0"/>
            <a:endCxn id="8" idx="2"/>
          </p:cNvCxnSpPr>
          <p:nvPr/>
        </p:nvCxnSpPr>
        <p:spPr>
          <a:xfrm flipH="1" flipV="1">
            <a:off x="7110917" y="1352143"/>
            <a:ext cx="1040861" cy="634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40D37AF-A22E-4902-8327-24E89531F7AD}"/>
              </a:ext>
            </a:extLst>
          </p:cNvPr>
          <p:cNvSpPr/>
          <p:nvPr/>
        </p:nvSpPr>
        <p:spPr>
          <a:xfrm>
            <a:off x="6926096" y="3589758"/>
            <a:ext cx="3929972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vi-VN" sz="2400" b="1">
                <a:latin typeface="Verdana" panose="020B0604030504040204" pitchFamily="34" charset="0"/>
                <a:ea typeface="Verdana" panose="020B0604030504040204" pitchFamily="34" charset="0"/>
              </a:rPr>
              <a:t>Note: </a:t>
            </a:r>
            <a:r>
              <a:rPr lang="vi-VN" sz="2400">
                <a:latin typeface="Verdana" panose="020B0604030504040204" pitchFamily="34" charset="0"/>
                <a:ea typeface="Verdana" panose="020B0604030504040204" pitchFamily="34" charset="0"/>
              </a:rPr>
              <a:t>Select a pair so that the temporal distance &lt;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sz="2400">
                <a:latin typeface="Verdana" panose="020B0604030504040204" pitchFamily="34" charset="0"/>
                <a:ea typeface="Verdana" panose="020B0604030504040204" pitchFamily="34" charset="0"/>
              </a:rPr>
              <a:t>13 days</a:t>
            </a:r>
          </a:p>
          <a:p>
            <a:pPr algn="ctr"/>
            <a:endParaRPr lang="vi-VN" sz="24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vi-VN" sz="2400">
                <a:latin typeface="Verdana" panose="020B0604030504040204" pitchFamily="34" charset="0"/>
                <a:ea typeface="Verdana" panose="020B0604030504040204" pitchFamily="34" charset="0"/>
              </a:rPr>
              <a:t>Because we just need to identify what bursts cover our study area</a:t>
            </a:r>
            <a:endParaRPr lang="en-US" sz="24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77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4B56A21-33AA-4223-AECC-71687111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1" y="95250"/>
            <a:ext cx="12192000" cy="666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1C0F81-C6F9-4585-9AB8-1B8B8E85CB27}"/>
              </a:ext>
            </a:extLst>
          </p:cNvPr>
          <p:cNvSpPr/>
          <p:nvPr/>
        </p:nvSpPr>
        <p:spPr>
          <a:xfrm>
            <a:off x="3521414" y="3429000"/>
            <a:ext cx="885216" cy="500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3B430C-0A9E-4C6C-B75C-0611F9743E50}"/>
              </a:ext>
            </a:extLst>
          </p:cNvPr>
          <p:cNvSpPr/>
          <p:nvPr/>
        </p:nvSpPr>
        <p:spPr>
          <a:xfrm>
            <a:off x="6332707" y="3429000"/>
            <a:ext cx="885216" cy="500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DD324-670E-4631-B6B1-6B9960ED0C44}"/>
              </a:ext>
            </a:extLst>
          </p:cNvPr>
          <p:cNvSpPr/>
          <p:nvPr/>
        </p:nvSpPr>
        <p:spPr>
          <a:xfrm>
            <a:off x="1332692" y="4653864"/>
            <a:ext cx="179961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vi-VN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IW</a:t>
            </a:r>
            <a:endParaRPr lang="en-US" sz="240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A22E3-84B1-4E73-B4DE-5E12DE664ED4}"/>
              </a:ext>
            </a:extLst>
          </p:cNvPr>
          <p:cNvSpPr/>
          <p:nvPr/>
        </p:nvSpPr>
        <p:spPr>
          <a:xfrm>
            <a:off x="3278224" y="5931753"/>
            <a:ext cx="3735419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vi-VN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polarization based on your purpose</a:t>
            </a:r>
            <a:endParaRPr lang="en-US" sz="240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991963-6E94-4F01-8600-353896B4FD0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45934" y="5282119"/>
            <a:ext cx="580009" cy="6496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AB3CC5A-40D5-4104-9EDB-4C2564D259F4}"/>
              </a:ext>
            </a:extLst>
          </p:cNvPr>
          <p:cNvSpPr/>
          <p:nvPr/>
        </p:nvSpPr>
        <p:spPr>
          <a:xfrm>
            <a:off x="5012177" y="4781145"/>
            <a:ext cx="1427533" cy="500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3A422B-44BF-4FEE-A5A6-B2A6C29CDD1F}"/>
              </a:ext>
            </a:extLst>
          </p:cNvPr>
          <p:cNvSpPr/>
          <p:nvPr/>
        </p:nvSpPr>
        <p:spPr>
          <a:xfrm>
            <a:off x="6571035" y="4781145"/>
            <a:ext cx="1288914" cy="500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FF549D-25D4-4C1B-9FB7-48F9526D7DCF}"/>
              </a:ext>
            </a:extLst>
          </p:cNvPr>
          <p:cNvSpPr/>
          <p:nvPr/>
        </p:nvSpPr>
        <p:spPr>
          <a:xfrm>
            <a:off x="9562290" y="3704119"/>
            <a:ext cx="2402732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vi-VN" sz="20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start with </a:t>
            </a:r>
            <a:r>
              <a:rPr lang="vi-VN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ascending</a:t>
            </a:r>
            <a:r>
              <a:rPr lang="vi-VN" sz="20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first, same process for </a:t>
            </a:r>
            <a:r>
              <a:rPr lang="vi-VN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descending</a:t>
            </a:r>
            <a:endParaRPr lang="en-US" sz="20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8AC59A-22C9-428F-93C2-B94CB6F78B1E}"/>
              </a:ext>
            </a:extLst>
          </p:cNvPr>
          <p:cNvCxnSpPr>
            <a:cxnSpLocks/>
            <a:stCxn id="15" idx="1"/>
            <a:endCxn id="14" idx="3"/>
          </p:cNvCxnSpPr>
          <p:nvPr/>
        </p:nvCxnSpPr>
        <p:spPr>
          <a:xfrm flipH="1">
            <a:off x="7859949" y="4365839"/>
            <a:ext cx="1702341" cy="6657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4AD81F3-69CA-4BF2-A2DF-E9727D0636DB}"/>
              </a:ext>
            </a:extLst>
          </p:cNvPr>
          <p:cNvSpPr/>
          <p:nvPr/>
        </p:nvSpPr>
        <p:spPr>
          <a:xfrm>
            <a:off x="3471969" y="4781145"/>
            <a:ext cx="1274320" cy="500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2159B0-1E70-44B7-81AA-1BD91BA71D43}"/>
              </a:ext>
            </a:extLst>
          </p:cNvPr>
          <p:cNvSpPr/>
          <p:nvPr/>
        </p:nvSpPr>
        <p:spPr>
          <a:xfrm>
            <a:off x="8424154" y="6261776"/>
            <a:ext cx="1138136" cy="500974"/>
          </a:xfrm>
          <a:prstGeom prst="rect">
            <a:avLst/>
          </a:prstGeom>
          <a:solidFill>
            <a:srgbClr val="00FF00">
              <a:alpha val="20000"/>
            </a:srgbClr>
          </a:solidFill>
          <a:ln w="28575"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2050FF-0F66-4A8A-BCAF-C8FD79B32626}"/>
              </a:ext>
            </a:extLst>
          </p:cNvPr>
          <p:cNvSpPr/>
          <p:nvPr/>
        </p:nvSpPr>
        <p:spPr>
          <a:xfrm>
            <a:off x="9128803" y="5451471"/>
            <a:ext cx="2402732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vi-VN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then click </a:t>
            </a:r>
            <a:r>
              <a:rPr lang="vi-VN" sz="20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Search</a:t>
            </a:r>
            <a:endParaRPr lang="en-US" sz="20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5D5E0D6-8E2C-49A8-956C-4DEA578657C6}"/>
              </a:ext>
            </a:extLst>
          </p:cNvPr>
          <p:cNvCxnSpPr>
            <a:cxnSpLocks/>
            <a:stCxn id="28" idx="2"/>
            <a:endCxn id="26" idx="3"/>
          </p:cNvCxnSpPr>
          <p:nvPr/>
        </p:nvCxnSpPr>
        <p:spPr>
          <a:xfrm flipH="1">
            <a:off x="9562290" y="6159357"/>
            <a:ext cx="767879" cy="35290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453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4DB5E-AA17-4EF0-A224-4D59C12B7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3429000"/>
            <a:ext cx="10629900" cy="1876557"/>
          </a:xfrm>
        </p:spPr>
        <p:txBody>
          <a:bodyPr anchor="ctr">
            <a:normAutofit/>
          </a:bodyPr>
          <a:lstStyle/>
          <a:p>
            <a:pPr marL="457200" indent="-457200" algn="just">
              <a:lnSpc>
                <a:spcPct val="120000"/>
              </a:lnSpc>
              <a:buFont typeface="+mj-lt"/>
              <a:buAutoNum type="arabicPeriod" startAt="3"/>
            </a:pPr>
            <a:r>
              <a:rPr lang="vi-VN" sz="2400"/>
              <a:t>After install miniconda, create hyp3-isce2 virtual environment, and activate the environment, please run the following command:</a:t>
            </a:r>
            <a:endParaRPr 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B9847C-7FB8-4FEB-836A-E37801239F60}"/>
              </a:ext>
            </a:extLst>
          </p:cNvPr>
          <p:cNvSpPr/>
          <p:nvPr/>
        </p:nvSpPr>
        <p:spPr>
          <a:xfrm>
            <a:off x="781050" y="314686"/>
            <a:ext cx="10629900" cy="1374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Please install and initially set up </a:t>
            </a:r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</a:rPr>
              <a:t>miniconda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 by your self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Install hyp3-isce2 (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https://github.com/ASFHyP3/hyp3-isce2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) following instructions below: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B9674-E316-4C8E-AE5C-FDCF64121A4E}"/>
              </a:ext>
            </a:extLst>
          </p:cNvPr>
          <p:cNvSpPr/>
          <p:nvPr/>
        </p:nvSpPr>
        <p:spPr>
          <a:xfrm>
            <a:off x="2520950" y="1689834"/>
            <a:ext cx="7150100" cy="16312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spc="50">
                <a:latin typeface="Arial" panose="020B0604020202020204" pitchFamily="34" charset="0"/>
                <a:cs typeface="Arial" panose="020B0604020202020204" pitchFamily="34" charset="0"/>
              </a:rPr>
              <a:t>git clone https://github.com/ASFHyP3/hyp3-isce2.git</a:t>
            </a:r>
          </a:p>
          <a:p>
            <a:r>
              <a:rPr lang="en-US" sz="2000" spc="50">
                <a:latin typeface="Arial" panose="020B0604020202020204" pitchFamily="34" charset="0"/>
                <a:cs typeface="Arial" panose="020B0604020202020204" pitchFamily="34" charset="0"/>
              </a:rPr>
              <a:t>cd hyp3-isce2</a:t>
            </a:r>
          </a:p>
          <a:p>
            <a:r>
              <a:rPr lang="en-US" sz="2000" spc="50">
                <a:latin typeface="Arial" panose="020B0604020202020204" pitchFamily="34" charset="0"/>
                <a:cs typeface="Arial" panose="020B0604020202020204" pitchFamily="34" charset="0"/>
              </a:rPr>
              <a:t>conda env create -f environment.yml</a:t>
            </a:r>
          </a:p>
          <a:p>
            <a:r>
              <a:rPr lang="en-US" sz="2000" spc="50">
                <a:latin typeface="Arial" panose="020B0604020202020204" pitchFamily="34" charset="0"/>
                <a:cs typeface="Arial" panose="020B0604020202020204" pitchFamily="34" charset="0"/>
              </a:rPr>
              <a:t>conda activate hyp3-isce2</a:t>
            </a:r>
          </a:p>
          <a:p>
            <a:r>
              <a:rPr lang="en-US" sz="2000" spc="50">
                <a:latin typeface="Arial" panose="020B0604020202020204" pitchFamily="34" charset="0"/>
                <a:cs typeface="Arial" panose="020B0604020202020204" pitchFamily="34" charset="0"/>
              </a:rPr>
              <a:t>python -m pip install -e 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811E55-9CFA-4A11-AC23-A83EB20E1389}"/>
              </a:ext>
            </a:extLst>
          </p:cNvPr>
          <p:cNvSpPr/>
          <p:nvPr/>
        </p:nvSpPr>
        <p:spPr>
          <a:xfrm>
            <a:off x="2520950" y="5140419"/>
            <a:ext cx="7150100" cy="79707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spc="5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conda install -c conda-forge pandas matplotlib geopandas contextily pyyaml openpyxl xyzservices</a:t>
            </a:r>
          </a:p>
        </p:txBody>
      </p:sp>
    </p:spTree>
    <p:extLst>
      <p:ext uri="{BB962C8B-B14F-4D97-AF65-F5344CB8AC3E}">
        <p14:creationId xmlns:p14="http://schemas.microsoft.com/office/powerpoint/2010/main" val="1157209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4B080D-2F5E-4BA1-8DE4-BD6F6FFB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F7927B-4605-463B-99D2-084B16225C92}"/>
              </a:ext>
            </a:extLst>
          </p:cNvPr>
          <p:cNvSpPr/>
          <p:nvPr/>
        </p:nvSpPr>
        <p:spPr>
          <a:xfrm>
            <a:off x="6842803" y="1910603"/>
            <a:ext cx="2402732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vi-VN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Here are the bursts covering the polygon</a:t>
            </a:r>
            <a:endParaRPr lang="en-US" sz="2000" b="1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877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B535C-0552-41FA-BB7E-17F17746E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AA523C-6412-44B4-82AA-7E9B547774DC}"/>
              </a:ext>
            </a:extLst>
          </p:cNvPr>
          <p:cNvSpPr/>
          <p:nvPr/>
        </p:nvSpPr>
        <p:spPr>
          <a:xfrm>
            <a:off x="6570427" y="3544850"/>
            <a:ext cx="3040499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 need to notice the </a:t>
            </a:r>
            <a:r>
              <a:rPr lang="en-US" sz="2000" b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Full Burst 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402C6B-FFB8-4A37-B326-7D73BC6BA036}"/>
              </a:ext>
            </a:extLst>
          </p:cNvPr>
          <p:cNvSpPr/>
          <p:nvPr/>
        </p:nvSpPr>
        <p:spPr>
          <a:xfrm>
            <a:off x="6096000" y="5301574"/>
            <a:ext cx="1569396" cy="389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96EFF4-44C0-4F34-943E-2C4FD0AF1DD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6880698" y="4252736"/>
            <a:ext cx="1209979" cy="10488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57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5DE04-E8F2-41BB-8013-70975ADB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6A8DD5-83BC-40C2-8F75-E62C8D8755EA}"/>
              </a:ext>
            </a:extLst>
          </p:cNvPr>
          <p:cNvSpPr/>
          <p:nvPr/>
        </p:nvSpPr>
        <p:spPr>
          <a:xfrm>
            <a:off x="7552921" y="1229667"/>
            <a:ext cx="3040499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When we click the bursts along the IW1, we notice the pattern in</a:t>
            </a:r>
            <a:r>
              <a:rPr lang="en-US" sz="2000" b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Full Burst ID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805B0A-D791-4480-8438-08241DDA19A1}"/>
              </a:ext>
            </a:extLst>
          </p:cNvPr>
          <p:cNvSpPr/>
          <p:nvPr/>
        </p:nvSpPr>
        <p:spPr>
          <a:xfrm>
            <a:off x="7552920" y="2854186"/>
            <a:ext cx="3040499" cy="193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this case they are: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200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198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  <a:p>
            <a:pPr algn="ctr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190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EA88B-BD86-4DCA-872D-DAEE1C19F6C0}"/>
              </a:ext>
            </a:extLst>
          </p:cNvPr>
          <p:cNvSpPr/>
          <p:nvPr/>
        </p:nvSpPr>
        <p:spPr>
          <a:xfrm>
            <a:off x="6096000" y="5301574"/>
            <a:ext cx="1569396" cy="389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2919D-3F5A-4146-87E3-77B0E1C12DB9}"/>
              </a:ext>
            </a:extLst>
          </p:cNvPr>
          <p:cNvSpPr/>
          <p:nvPr/>
        </p:nvSpPr>
        <p:spPr>
          <a:xfrm>
            <a:off x="8768877" y="5496127"/>
            <a:ext cx="2524936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069 is the 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Path</a:t>
            </a:r>
          </a:p>
          <a:p>
            <a:pPr algn="ctr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146 is repeated</a:t>
            </a:r>
          </a:p>
        </p:txBody>
      </p:sp>
    </p:spTree>
    <p:extLst>
      <p:ext uri="{BB962C8B-B14F-4D97-AF65-F5344CB8AC3E}">
        <p14:creationId xmlns:p14="http://schemas.microsoft.com/office/powerpoint/2010/main" val="4244552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0EC49-B165-4F6B-898F-C7798632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327472-31CD-42FB-95BF-5A18D2DBDE0B}"/>
              </a:ext>
            </a:extLst>
          </p:cNvPr>
          <p:cNvSpPr/>
          <p:nvPr/>
        </p:nvSpPr>
        <p:spPr>
          <a:xfrm>
            <a:off x="7552921" y="1229667"/>
            <a:ext cx="304049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Repeat with </a:t>
            </a:r>
            <a:r>
              <a:rPr lang="en-US" sz="2000" b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IW2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71B36D-79F9-4D35-A15B-C0B36AFDD47F}"/>
              </a:ext>
            </a:extLst>
          </p:cNvPr>
          <p:cNvSpPr/>
          <p:nvPr/>
        </p:nvSpPr>
        <p:spPr>
          <a:xfrm>
            <a:off x="7552920" y="1959242"/>
            <a:ext cx="3040499" cy="193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 this case they are: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IW2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200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  <a:p>
            <a:pPr algn="ctr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193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D1F48E-C908-43F0-93CB-6AE9565749DA}"/>
              </a:ext>
            </a:extLst>
          </p:cNvPr>
          <p:cNvSpPr/>
          <p:nvPr/>
        </p:nvSpPr>
        <p:spPr>
          <a:xfrm>
            <a:off x="6096000" y="5854301"/>
            <a:ext cx="1569396" cy="389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1CD96-1A1B-4908-A1A6-141BF7A00004}"/>
              </a:ext>
            </a:extLst>
          </p:cNvPr>
          <p:cNvSpPr/>
          <p:nvPr/>
        </p:nvSpPr>
        <p:spPr>
          <a:xfrm>
            <a:off x="8320898" y="4838638"/>
            <a:ext cx="3488481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Based on the patterns, we will 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design the script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 to download data suitable for study area</a:t>
            </a:r>
          </a:p>
        </p:txBody>
      </p:sp>
    </p:spTree>
    <p:extLst>
      <p:ext uri="{BB962C8B-B14F-4D97-AF65-F5344CB8AC3E}">
        <p14:creationId xmlns:p14="http://schemas.microsoft.com/office/powerpoint/2010/main" val="309305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58DA-4042-4983-BAA5-35AD07B8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360" y="2766219"/>
            <a:ext cx="720576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An advantage when using </a:t>
            </a:r>
            <a:r>
              <a:rPr lang="en-US" b="1">
                <a:solidFill>
                  <a:srgbClr val="0070C0"/>
                </a:solidFill>
              </a:rPr>
              <a:t>S1 bursts </a:t>
            </a:r>
            <a:r>
              <a:rPr lang="en-US">
                <a:solidFill>
                  <a:srgbClr val="0070C0"/>
                </a:solidFill>
              </a:rPr>
              <a:t>instead of full SLC image</a:t>
            </a:r>
            <a:endParaRPr lang="en-US" b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6800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F35762-1D91-4569-B7CF-9325A95D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0F5447-DF67-40DB-9A00-D7FFA1BC97D3}"/>
              </a:ext>
            </a:extLst>
          </p:cNvPr>
          <p:cNvSpPr/>
          <p:nvPr/>
        </p:nvSpPr>
        <p:spPr>
          <a:xfrm>
            <a:off x="8198191" y="3429000"/>
            <a:ext cx="2862158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vi-VN" sz="2000">
                <a:latin typeface="Verdana" panose="020B0604030504040204" pitchFamily="34" charset="0"/>
                <a:ea typeface="Verdana" panose="020B0604030504040204" pitchFamily="34" charset="0"/>
              </a:rPr>
              <a:t>Here is the information of SLC images covering my study area in Taiwan</a:t>
            </a:r>
            <a:endParaRPr lang="en-US" sz="20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9828-76C8-4C14-8B9B-079733B7D49E}"/>
              </a:ext>
            </a:extLst>
          </p:cNvPr>
          <p:cNvSpPr/>
          <p:nvPr/>
        </p:nvSpPr>
        <p:spPr>
          <a:xfrm>
            <a:off x="3470137" y="3429000"/>
            <a:ext cx="914400" cy="3939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7F7EC-C663-4FAA-ADE6-D14AC8127E7B}"/>
              </a:ext>
            </a:extLst>
          </p:cNvPr>
          <p:cNvSpPr/>
          <p:nvPr/>
        </p:nvSpPr>
        <p:spPr>
          <a:xfrm>
            <a:off x="6242520" y="3429000"/>
            <a:ext cx="914400" cy="3939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69A346-7A03-4007-A1EB-7C04CD468083}"/>
              </a:ext>
            </a:extLst>
          </p:cNvPr>
          <p:cNvSpPr/>
          <p:nvPr/>
        </p:nvSpPr>
        <p:spPr>
          <a:xfrm>
            <a:off x="532795" y="1716932"/>
            <a:ext cx="2803793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vi-VN" sz="20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 go back to data in year 2017 for demonstration</a:t>
            </a:r>
            <a:endParaRPr lang="en-US" sz="2000" b="1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16AB81-F525-43EB-BF3A-B7454678712B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>
            <a:off x="1934692" y="2732595"/>
            <a:ext cx="1535445" cy="8933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C300EC-89AE-40C1-BCBD-0FA395522E3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1934692" y="2732595"/>
            <a:ext cx="4765028" cy="6964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B4528-C61C-448A-91DB-36F55DFB8C68}"/>
              </a:ext>
            </a:extLst>
          </p:cNvPr>
          <p:cNvSpPr/>
          <p:nvPr/>
        </p:nvSpPr>
        <p:spPr>
          <a:xfrm>
            <a:off x="3470136" y="4771893"/>
            <a:ext cx="1393693" cy="5199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7961E-080F-4AD5-AEAF-EA96FF29A7D0}"/>
              </a:ext>
            </a:extLst>
          </p:cNvPr>
          <p:cNvSpPr/>
          <p:nvPr/>
        </p:nvSpPr>
        <p:spPr>
          <a:xfrm>
            <a:off x="1131651" y="4107082"/>
            <a:ext cx="166889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Verdana" panose="020B0604030504040204" pitchFamily="34" charset="0"/>
                <a:ea typeface="Verdana" panose="020B0604030504040204" pitchFamily="34" charset="0"/>
              </a:rPr>
              <a:t>I select SLC images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AFCA1E-F986-4C1D-BE3C-B609462110CD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800549" y="4399470"/>
            <a:ext cx="669587" cy="63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801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33A32F-A320-44DF-B1BB-9FBFC0A55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DA6D3A-017B-4807-B006-8EFE0A807465}"/>
              </a:ext>
            </a:extLst>
          </p:cNvPr>
          <p:cNvSpPr/>
          <p:nvPr/>
        </p:nvSpPr>
        <p:spPr>
          <a:xfrm>
            <a:off x="8052276" y="1797784"/>
            <a:ext cx="3046984" cy="1631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vi-VN" sz="2000">
                <a:latin typeface="Verdana" panose="020B0604030504040204" pitchFamily="34" charset="0"/>
                <a:ea typeface="Verdana" panose="020B0604030504040204" pitchFamily="34" charset="0"/>
              </a:rPr>
              <a:t>My study area is covered by 2 different SAR scenes, which make it challenging for processing</a:t>
            </a:r>
            <a:endParaRPr lang="en-US" sz="2000" b="1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978381-02D2-4280-8FD2-16065F047105}"/>
              </a:ext>
            </a:extLst>
          </p:cNvPr>
          <p:cNvSpPr/>
          <p:nvPr/>
        </p:nvSpPr>
        <p:spPr>
          <a:xfrm>
            <a:off x="2458460" y="773825"/>
            <a:ext cx="985132" cy="5199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B537CC-ABE2-4328-B4A9-79F095D77DF9}"/>
              </a:ext>
            </a:extLst>
          </p:cNvPr>
          <p:cNvSpPr/>
          <p:nvPr/>
        </p:nvSpPr>
        <p:spPr>
          <a:xfrm>
            <a:off x="394781" y="1001390"/>
            <a:ext cx="166889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Verdana" panose="020B0604030504040204" pitchFamily="34" charset="0"/>
                <a:ea typeface="Verdana" panose="020B0604030504040204" pitchFamily="34" charset="0"/>
              </a:rPr>
              <a:t>I select SLC images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F0FECB-D82D-43A7-B301-A0E3C4A3962F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063679" y="1033802"/>
            <a:ext cx="394781" cy="2599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461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5BE40D-F4AC-4769-BA2A-69E533B4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BD4838-EB1C-4C27-945A-99A4D227096F}"/>
              </a:ext>
            </a:extLst>
          </p:cNvPr>
          <p:cNvSpPr/>
          <p:nvPr/>
        </p:nvSpPr>
        <p:spPr>
          <a:xfrm>
            <a:off x="8180962" y="4385341"/>
            <a:ext cx="3793787" cy="22467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vi-VN" sz="2000">
                <a:latin typeface="Verdana" panose="020B0604030504040204" pitchFamily="34" charset="0"/>
                <a:ea typeface="Verdana" panose="020B0604030504040204" pitchFamily="34" charset="0"/>
              </a:rPr>
              <a:t>When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 using 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S1 bursts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, the study area will be covered by appropriate bursts.</a:t>
            </a:r>
          </a:p>
          <a:p>
            <a:pPr algn="just"/>
            <a:endParaRPr lang="en-US" sz="200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The bursts </a:t>
            </a:r>
            <a:r>
              <a:rPr lang="en-US" sz="2000" b="1" u="sng">
                <a:latin typeface="Verdana" panose="020B0604030504040204" pitchFamily="34" charset="0"/>
                <a:ea typeface="Verdana" panose="020B0604030504040204" pitchFamily="34" charset="0"/>
              </a:rPr>
              <a:t>will be merged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 to generate a complete scene in hyp3-isce2 process</a:t>
            </a:r>
          </a:p>
        </p:txBody>
      </p:sp>
    </p:spTree>
    <p:extLst>
      <p:ext uri="{BB962C8B-B14F-4D97-AF65-F5344CB8AC3E}">
        <p14:creationId xmlns:p14="http://schemas.microsoft.com/office/powerpoint/2010/main" val="1257916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3F9DE-471B-45D6-B563-A423DC18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0" y="0"/>
            <a:ext cx="1142814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8E4A8C-6413-4667-B767-0D7F33648141}"/>
              </a:ext>
            </a:extLst>
          </p:cNvPr>
          <p:cNvSpPr/>
          <p:nvPr/>
        </p:nvSpPr>
        <p:spPr>
          <a:xfrm>
            <a:off x="1157592" y="1214124"/>
            <a:ext cx="3793787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Here is the interferogram generated by 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hyp3-isce2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 using </a:t>
            </a:r>
            <a:r>
              <a:rPr lang="en-US" sz="20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descending bursts</a:t>
            </a:r>
          </a:p>
        </p:txBody>
      </p:sp>
    </p:spTree>
    <p:extLst>
      <p:ext uri="{BB962C8B-B14F-4D97-AF65-F5344CB8AC3E}">
        <p14:creationId xmlns:p14="http://schemas.microsoft.com/office/powerpoint/2010/main" val="1702939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0613F-F2A6-465E-971B-48CB75EE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0"/>
            <a:ext cx="1147482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7EBF36-F91E-4E15-B235-9BFF6AE5BFDD}"/>
              </a:ext>
            </a:extLst>
          </p:cNvPr>
          <p:cNvSpPr/>
          <p:nvPr/>
        </p:nvSpPr>
        <p:spPr>
          <a:xfrm>
            <a:off x="6994188" y="3840592"/>
            <a:ext cx="3793787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Here is the interferogram generated by 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hyp3-isce2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 using </a:t>
            </a:r>
            <a:r>
              <a:rPr lang="en-US" sz="20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ascending bursts</a:t>
            </a:r>
          </a:p>
        </p:txBody>
      </p:sp>
    </p:spTree>
    <p:extLst>
      <p:ext uri="{BB962C8B-B14F-4D97-AF65-F5344CB8AC3E}">
        <p14:creationId xmlns:p14="http://schemas.microsoft.com/office/powerpoint/2010/main" val="383063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400321A-9D43-42EE-9E71-C1AD3AEBCA72}"/>
              </a:ext>
            </a:extLst>
          </p:cNvPr>
          <p:cNvSpPr/>
          <p:nvPr/>
        </p:nvSpPr>
        <p:spPr>
          <a:xfrm>
            <a:off x="2086750" y="802461"/>
            <a:ext cx="8018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latin typeface="Verdana" panose="020B0604030504040204" pitchFamily="34" charset="0"/>
                <a:ea typeface="Verdana" panose="020B0604030504040204" pitchFamily="34" charset="0"/>
              </a:rPr>
              <a:t>WORKFLOW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A85AF1-7F8D-42C4-865A-BAC0855ED3FD}"/>
              </a:ext>
            </a:extLst>
          </p:cNvPr>
          <p:cNvSpPr/>
          <p:nvPr/>
        </p:nvSpPr>
        <p:spPr>
          <a:xfrm>
            <a:off x="2723149" y="3135206"/>
            <a:ext cx="2177144" cy="11103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Identify Sentinel-1 bursts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EF840A-FE9C-45F2-B1AA-DA67EBBE3A6B}"/>
              </a:ext>
            </a:extLst>
          </p:cNvPr>
          <p:cNvSpPr/>
          <p:nvPr/>
        </p:nvSpPr>
        <p:spPr>
          <a:xfrm>
            <a:off x="546005" y="2099686"/>
            <a:ext cx="2177144" cy="6966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Polygon cover study area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562232-ED61-4B37-8491-A4D8987E507B}"/>
              </a:ext>
            </a:extLst>
          </p:cNvPr>
          <p:cNvSpPr/>
          <p:nvPr/>
        </p:nvSpPr>
        <p:spPr>
          <a:xfrm>
            <a:off x="546006" y="4656470"/>
            <a:ext cx="2177144" cy="6966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Desired</a:t>
            </a:r>
            <a:br>
              <a:rPr lang="vi-VN"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vi-VN"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time span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44A59DF-9B82-452F-8571-62E0F78E5241}"/>
              </a:ext>
            </a:extLst>
          </p:cNvPr>
          <p:cNvCxnSpPr>
            <a:cxnSpLocks/>
            <a:stCxn id="5" idx="3"/>
            <a:endCxn id="4" idx="0"/>
          </p:cNvCxnSpPr>
          <p:nvPr/>
        </p:nvCxnSpPr>
        <p:spPr>
          <a:xfrm>
            <a:off x="2723149" y="2448029"/>
            <a:ext cx="1088572" cy="68717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0F67558-D013-4FB2-90BE-71F525DC5D6F}"/>
              </a:ext>
            </a:extLst>
          </p:cNvPr>
          <p:cNvCxnSpPr>
            <a:cxnSpLocks/>
            <a:stCxn id="6" idx="3"/>
            <a:endCxn id="4" idx="2"/>
          </p:cNvCxnSpPr>
          <p:nvPr/>
        </p:nvCxnSpPr>
        <p:spPr>
          <a:xfrm flipV="1">
            <a:off x="2723150" y="4245548"/>
            <a:ext cx="1088571" cy="75926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FD44EF-4B5B-4215-8E67-E70B97BD1C9E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900293" y="3690377"/>
            <a:ext cx="696686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5B318-5CA3-44C1-A628-9E3DFAF6DDB9}"/>
              </a:ext>
            </a:extLst>
          </p:cNvPr>
          <p:cNvSpPr txBox="1"/>
          <p:nvPr/>
        </p:nvSpPr>
        <p:spPr>
          <a:xfrm>
            <a:off x="5716721" y="2010033"/>
            <a:ext cx="253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These steps can be run idenpendently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122937-7B15-4880-BF89-5524B701FDA6}"/>
              </a:ext>
            </a:extLst>
          </p:cNvPr>
          <p:cNvGrpSpPr/>
          <p:nvPr/>
        </p:nvGrpSpPr>
        <p:grpSpPr>
          <a:xfrm>
            <a:off x="5596979" y="2699888"/>
            <a:ext cx="2775857" cy="1980979"/>
            <a:chOff x="5715001" y="1613015"/>
            <a:chExt cx="2775857" cy="261257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3DB8E4-4065-43A8-867B-87E6F0A95869}"/>
                </a:ext>
              </a:extLst>
            </p:cNvPr>
            <p:cNvSpPr/>
            <p:nvPr/>
          </p:nvSpPr>
          <p:spPr>
            <a:xfrm>
              <a:off x="5715001" y="1613015"/>
              <a:ext cx="2775857" cy="26125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0882CC-8FFF-4B90-933E-E99D523BCAC3}"/>
                </a:ext>
              </a:extLst>
            </p:cNvPr>
            <p:cNvSpPr/>
            <p:nvPr/>
          </p:nvSpPr>
          <p:spPr>
            <a:xfrm>
              <a:off x="5900059" y="1819842"/>
              <a:ext cx="2416629" cy="69668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Download bursts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6B7FE6-A350-4C19-992E-B952F4DC03D6}"/>
                </a:ext>
              </a:extLst>
            </p:cNvPr>
            <p:cNvSpPr/>
            <p:nvPr/>
          </p:nvSpPr>
          <p:spPr>
            <a:xfrm>
              <a:off x="6019801" y="2945375"/>
              <a:ext cx="2177144" cy="11103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Generating batch scripts</a:t>
              </a:r>
              <a:endParaRPr lang="vi-VN"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4E35AFC-805A-4662-9976-D0B4E5ABE001}"/>
              </a:ext>
            </a:extLst>
          </p:cNvPr>
          <p:cNvSpPr/>
          <p:nvPr/>
        </p:nvSpPr>
        <p:spPr>
          <a:xfrm>
            <a:off x="9025976" y="3199246"/>
            <a:ext cx="2177144" cy="982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Run</a:t>
            </a:r>
            <a:br>
              <a:rPr lang="en-US" sz="2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hyp3-isce2</a:t>
            </a:r>
            <a:endParaRPr lang="vi-VN" sz="2000" b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E3B5CD-E454-484E-8973-84BEA635DA72}"/>
              </a:ext>
            </a:extLst>
          </p:cNvPr>
          <p:cNvCxnSpPr>
            <a:cxnSpLocks/>
            <a:stCxn id="32" idx="3"/>
            <a:endCxn id="38" idx="1"/>
          </p:cNvCxnSpPr>
          <p:nvPr/>
        </p:nvCxnSpPr>
        <p:spPr>
          <a:xfrm flipV="1">
            <a:off x="8078923" y="3690377"/>
            <a:ext cx="947053" cy="4407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F845E1-BFF2-40A3-A790-EDF0CB924112}"/>
              </a:ext>
            </a:extLst>
          </p:cNvPr>
          <p:cNvSpPr txBox="1"/>
          <p:nvPr/>
        </p:nvSpPr>
        <p:spPr>
          <a:xfrm>
            <a:off x="9015088" y="1504844"/>
            <a:ext cx="2630907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Merged images can be processed with SNAP, or ISCE2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8F3DE-EE6E-4B55-945B-00FDB2D814B2}"/>
              </a:ext>
            </a:extLst>
          </p:cNvPr>
          <p:cNvSpPr txBox="1"/>
          <p:nvPr/>
        </p:nvSpPr>
        <p:spPr>
          <a:xfrm>
            <a:off x="9015088" y="4101635"/>
            <a:ext cx="2177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Output only used for MintPy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DC51604-36AC-4C24-B1D4-1998068B065B}"/>
              </a:ext>
            </a:extLst>
          </p:cNvPr>
          <p:cNvCxnSpPr>
            <a:stCxn id="16" idx="3"/>
            <a:endCxn id="7" idx="1"/>
          </p:cNvCxnSpPr>
          <p:nvPr/>
        </p:nvCxnSpPr>
        <p:spPr>
          <a:xfrm flipV="1">
            <a:off x="8198666" y="1966509"/>
            <a:ext cx="816422" cy="1154336"/>
          </a:xfrm>
          <a:prstGeom prst="bentConnector3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27E796B-B7BD-4C9D-A3E8-90CD62DAFB3D}"/>
              </a:ext>
            </a:extLst>
          </p:cNvPr>
          <p:cNvCxnSpPr>
            <a:stCxn id="16" idx="2"/>
            <a:endCxn id="32" idx="0"/>
          </p:cNvCxnSpPr>
          <p:nvPr/>
        </p:nvCxnSpPr>
        <p:spPr>
          <a:xfrm flipH="1">
            <a:off x="6990351" y="3384975"/>
            <a:ext cx="1" cy="3251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D661C85-91F2-4460-BF64-DF617F66B89F}"/>
              </a:ext>
            </a:extLst>
          </p:cNvPr>
          <p:cNvSpPr txBox="1"/>
          <p:nvPr/>
        </p:nvSpPr>
        <p:spPr>
          <a:xfrm>
            <a:off x="1892300" y="3906714"/>
            <a:ext cx="1407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0457BA-EFC6-4703-9084-58E97170D7E9}"/>
              </a:ext>
            </a:extLst>
          </p:cNvPr>
          <p:cNvSpPr txBox="1"/>
          <p:nvPr/>
        </p:nvSpPr>
        <p:spPr>
          <a:xfrm>
            <a:off x="4954727" y="4515972"/>
            <a:ext cx="1295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CC02AB-DC83-464B-B3BD-F39F4CCCD95D}"/>
              </a:ext>
            </a:extLst>
          </p:cNvPr>
          <p:cNvSpPr txBox="1"/>
          <p:nvPr/>
        </p:nvSpPr>
        <p:spPr>
          <a:xfrm>
            <a:off x="10658830" y="3136384"/>
            <a:ext cx="119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3061743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4EC45E-79E7-4813-9C51-1755B126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774" y="2766219"/>
            <a:ext cx="8538453" cy="1325563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Before downloading data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5941C8-7C73-4A2B-9208-A7C049D8C537}"/>
              </a:ext>
            </a:extLst>
          </p:cNvPr>
          <p:cNvSpPr txBox="1">
            <a:spLocks/>
          </p:cNvSpPr>
          <p:nvPr/>
        </p:nvSpPr>
        <p:spPr>
          <a:xfrm>
            <a:off x="1826773" y="4091782"/>
            <a:ext cx="85384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algn="just"/>
            <a:r>
              <a:rPr lang="en-US" sz="3200"/>
              <a:t>We need a Python script to identify the </a:t>
            </a:r>
            <a:r>
              <a:rPr lang="en-US" sz="3200">
                <a:solidFill>
                  <a:srgbClr val="FF0000"/>
                </a:solidFill>
              </a:rPr>
              <a:t>Burst ID</a:t>
            </a:r>
            <a:r>
              <a:rPr lang="en-US" sz="3200"/>
              <a:t> and </a:t>
            </a:r>
            <a:r>
              <a:rPr lang="en-US" sz="3200">
                <a:solidFill>
                  <a:srgbClr val="FF0000"/>
                </a:solidFill>
              </a:rPr>
              <a:t>Acquisition time range</a:t>
            </a:r>
            <a:endParaRPr 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6356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9F13C1-4CC3-46E1-AB6D-D77A7C3EC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394" b="47234"/>
          <a:stretch/>
        </p:blipFill>
        <p:spPr>
          <a:xfrm>
            <a:off x="55123" y="102141"/>
            <a:ext cx="7023370" cy="36186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EF9DA4-B75A-4B27-8FA8-7EF0DB37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50" y="737729"/>
            <a:ext cx="7435270" cy="48852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9B1B06-58E5-4391-8C7D-E165AAC43373}"/>
              </a:ext>
            </a:extLst>
          </p:cNvPr>
          <p:cNvSpPr txBox="1">
            <a:spLocks/>
          </p:cNvSpPr>
          <p:nvPr/>
        </p:nvSpPr>
        <p:spPr>
          <a:xfrm>
            <a:off x="231438" y="4690995"/>
            <a:ext cx="4632392" cy="1325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algn="just"/>
            <a:r>
              <a:rPr lang="en-US" sz="2400"/>
              <a:t>Here is a program to help users export a table of S1 bursts covering the study area within the desired time range</a:t>
            </a:r>
            <a:endParaRPr lang="en-US" sz="24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E70872-1197-415A-9823-B9C0FAACF53F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101174" y="2167005"/>
            <a:ext cx="446460" cy="252399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BC5F31B5-191C-4E90-93DE-CADDEC1C9A08}"/>
              </a:ext>
            </a:extLst>
          </p:cNvPr>
          <p:cNvSpPr txBox="1">
            <a:spLocks/>
          </p:cNvSpPr>
          <p:nvPr/>
        </p:nvSpPr>
        <p:spPr>
          <a:xfrm>
            <a:off x="6727371" y="4876052"/>
            <a:ext cx="5196510" cy="1325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 algn="just"/>
            <a:r>
              <a:rPr lang="en-US" sz="2000"/>
              <a:t>Users need to input parameters based on information they’ve got from </a:t>
            </a:r>
            <a:r>
              <a:rPr lang="en-US" sz="2000" b="1">
                <a:solidFill>
                  <a:srgbClr val="0000FF"/>
                </a:solidFill>
              </a:rPr>
              <a:t>https://search.asf.alaska.edu/#/</a:t>
            </a:r>
            <a:endParaRPr lang="en-US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2732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FEC67-44F1-465A-B023-C010DE4A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6A8DD5-83BC-40C2-8F75-E62C8D8755EA}"/>
              </a:ext>
            </a:extLst>
          </p:cNvPr>
          <p:cNvSpPr/>
          <p:nvPr/>
        </p:nvSpPr>
        <p:spPr>
          <a:xfrm>
            <a:off x="3793672" y="253877"/>
            <a:ext cx="460465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Come back to this slide for demonstration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805B0A-D791-4480-8438-08241DDA19A1}"/>
              </a:ext>
            </a:extLst>
          </p:cNvPr>
          <p:cNvSpPr/>
          <p:nvPr/>
        </p:nvSpPr>
        <p:spPr>
          <a:xfrm>
            <a:off x="6990847" y="1585602"/>
            <a:ext cx="3753354" cy="2554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my study area, I would like to select </a:t>
            </a:r>
            <a:r>
              <a:rPr lang="en-US" sz="2000" b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bursts</a:t>
            </a:r>
          </a:p>
          <a:p>
            <a:pPr algn="just"/>
            <a:endParaRPr lang="en-US" sz="200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200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198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197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  <a:p>
            <a:pPr algn="just"/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069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146</a:t>
            </a:r>
            <a:r>
              <a:rPr lang="en-US" sz="20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196</a:t>
            </a:r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en-US" sz="2000" b="1">
                <a:latin typeface="Verdana" panose="020B0604030504040204" pitchFamily="34" charset="0"/>
                <a:ea typeface="Verdana" panose="020B0604030504040204" pitchFamily="34" charset="0"/>
              </a:rPr>
              <a:t>IW1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A25D8C-BC2D-4E9B-AF30-D69304244069}"/>
              </a:ext>
            </a:extLst>
          </p:cNvPr>
          <p:cNvSpPr/>
          <p:nvPr/>
        </p:nvSpPr>
        <p:spPr>
          <a:xfrm>
            <a:off x="4400046" y="3433893"/>
            <a:ext cx="552952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latin typeface="Verdana" panose="020B0604030504040204" pitchFamily="34" charset="0"/>
                <a:ea typeface="Verdana" panose="020B0604030504040204" pitchFamily="34" charset="0"/>
              </a:rPr>
              <a:t>196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89CC04-8D60-4384-810B-13BA7D5A4F20}"/>
              </a:ext>
            </a:extLst>
          </p:cNvPr>
          <p:cNvSpPr/>
          <p:nvPr/>
        </p:nvSpPr>
        <p:spPr>
          <a:xfrm>
            <a:off x="4400046" y="3037044"/>
            <a:ext cx="552952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latin typeface="Verdana" panose="020B0604030504040204" pitchFamily="34" charset="0"/>
                <a:ea typeface="Verdana" panose="020B0604030504040204" pitchFamily="34" charset="0"/>
              </a:rPr>
              <a:t>197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E68A6F-01F2-4F69-8DC2-1DFA9D6591A0}"/>
              </a:ext>
            </a:extLst>
          </p:cNvPr>
          <p:cNvSpPr/>
          <p:nvPr/>
        </p:nvSpPr>
        <p:spPr>
          <a:xfrm>
            <a:off x="4400046" y="2683844"/>
            <a:ext cx="552952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latin typeface="Verdana" panose="020B0604030504040204" pitchFamily="34" charset="0"/>
                <a:ea typeface="Verdana" panose="020B0604030504040204" pitchFamily="34" charset="0"/>
              </a:rPr>
              <a:t>198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F981C-9C0C-4FAE-9EE0-F7B305590844}"/>
              </a:ext>
            </a:extLst>
          </p:cNvPr>
          <p:cNvSpPr/>
          <p:nvPr/>
        </p:nvSpPr>
        <p:spPr>
          <a:xfrm>
            <a:off x="4400046" y="2321798"/>
            <a:ext cx="552952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latin typeface="Verdana" panose="020B0604030504040204" pitchFamily="34" charset="0"/>
                <a:ea typeface="Verdana" panose="020B0604030504040204" pitchFamily="34" charset="0"/>
              </a:rPr>
              <a:t>199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2BB8EF-C6C1-4BEE-8DED-60C40335E357}"/>
              </a:ext>
            </a:extLst>
          </p:cNvPr>
          <p:cNvSpPr/>
          <p:nvPr/>
        </p:nvSpPr>
        <p:spPr>
          <a:xfrm>
            <a:off x="4400046" y="1919510"/>
            <a:ext cx="552952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latin typeface="Verdana" panose="020B0604030504040204" pitchFamily="34" charset="0"/>
                <a:ea typeface="Verdana" panose="020B0604030504040204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16054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F228BD-3168-44F0-B7C7-F2F4FB9F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4" r="28910" b="10354"/>
          <a:stretch/>
        </p:blipFill>
        <p:spPr>
          <a:xfrm>
            <a:off x="1762328" y="471792"/>
            <a:ext cx="8667345" cy="5914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AB0944-F817-448D-835B-DE8BC6E9A6C9}"/>
              </a:ext>
            </a:extLst>
          </p:cNvPr>
          <p:cNvSpPr/>
          <p:nvPr/>
        </p:nvSpPr>
        <p:spPr>
          <a:xfrm>
            <a:off x="6095999" y="3831663"/>
            <a:ext cx="3407229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Then input to the required parameters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2E869F-619D-436C-B8AB-DAE3B434F29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115031" y="3429000"/>
            <a:ext cx="1980968" cy="756606"/>
          </a:xfrm>
          <a:prstGeom prst="straightConnector1">
            <a:avLst/>
          </a:prstGeom>
          <a:ln w="28575">
            <a:solidFill>
              <a:srgbClr val="66FF6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E1A278F-8458-43E9-8A58-84BF7D1213C2}"/>
              </a:ext>
            </a:extLst>
          </p:cNvPr>
          <p:cNvSpPr/>
          <p:nvPr/>
        </p:nvSpPr>
        <p:spPr>
          <a:xfrm>
            <a:off x="6304546" y="326463"/>
            <a:ext cx="3407229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vi-VN" sz="20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Remember </a:t>
            </a:r>
            <a:r>
              <a:rPr lang="en-US" sz="20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 input data in the right format</a:t>
            </a:r>
          </a:p>
        </p:txBody>
      </p:sp>
    </p:spTree>
    <p:extLst>
      <p:ext uri="{BB962C8B-B14F-4D97-AF65-F5344CB8AC3E}">
        <p14:creationId xmlns:p14="http://schemas.microsoft.com/office/powerpoint/2010/main" val="414330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6B3948-3A58-4B83-90BD-1460D617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40" y="504363"/>
            <a:ext cx="9472960" cy="48816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48344D-61C7-465F-93F8-9818B9FFE121}"/>
              </a:ext>
            </a:extLst>
          </p:cNvPr>
          <p:cNvSpPr/>
          <p:nvPr/>
        </p:nvSpPr>
        <p:spPr>
          <a:xfrm>
            <a:off x="1048980" y="1471951"/>
            <a:ext cx="10094045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S1_burst_search.py </a:t>
            </a:r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</a:rPr>
              <a:t>--config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&lt;config_filename&gt;.yaml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D586F-8353-4FCD-BE55-B1DF73F3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24277"/>
            <a:ext cx="10296525" cy="4562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E63F3E-A35A-4CE6-8B93-30D1ECCF83D3}"/>
              </a:ext>
            </a:extLst>
          </p:cNvPr>
          <p:cNvSpPr/>
          <p:nvPr/>
        </p:nvSpPr>
        <p:spPr>
          <a:xfrm>
            <a:off x="2220686" y="42698"/>
            <a:ext cx="775062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vi-VN" sz="24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Run the following script in the command prompt</a:t>
            </a:r>
            <a:endParaRPr lang="en-US" sz="2400">
              <a:solidFill>
                <a:srgbClr val="0000FF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6BA343-809C-4B3C-9426-898BA4E1AD44}"/>
              </a:ext>
            </a:extLst>
          </p:cNvPr>
          <p:cNvSpPr/>
          <p:nvPr/>
        </p:nvSpPr>
        <p:spPr>
          <a:xfrm>
            <a:off x="481258" y="2156963"/>
            <a:ext cx="11229484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vi-VN" sz="2400">
                <a:latin typeface="Verdana" panose="020B0604030504040204" pitchFamily="34" charset="0"/>
                <a:ea typeface="Verdana" panose="020B0604030504040204" pitchFamily="34" charset="0"/>
              </a:rPr>
              <a:t>Note that I run the script in the virtual environment </a:t>
            </a:r>
            <a:r>
              <a:rPr lang="vi-VN" sz="2400" b="1">
                <a:latin typeface="Verdana" panose="020B0604030504040204" pitchFamily="34" charset="0"/>
                <a:ea typeface="Verdana" panose="020B0604030504040204" pitchFamily="34" charset="0"/>
              </a:rPr>
              <a:t>hyp3-isce2</a:t>
            </a:r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which was guided to install here </a:t>
            </a:r>
            <a:r>
              <a:rPr lang="en-US" sz="24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https://github.com/ASFHyP3/hyp3-isce2</a:t>
            </a:r>
          </a:p>
        </p:txBody>
      </p:sp>
    </p:spTree>
    <p:extLst>
      <p:ext uri="{BB962C8B-B14F-4D97-AF65-F5344CB8AC3E}">
        <p14:creationId xmlns:p14="http://schemas.microsoft.com/office/powerpoint/2010/main" val="4186659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A20F2A5-1A2E-4D1B-AED7-5CC29FBB0141}"/>
              </a:ext>
            </a:extLst>
          </p:cNvPr>
          <p:cNvGrpSpPr/>
          <p:nvPr/>
        </p:nvGrpSpPr>
        <p:grpSpPr>
          <a:xfrm>
            <a:off x="755858" y="584201"/>
            <a:ext cx="10680284" cy="5689598"/>
            <a:chOff x="285958" y="127001"/>
            <a:chExt cx="10680284" cy="56895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02D5237-BEAE-43C6-99E6-29251CC0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958" y="127001"/>
              <a:ext cx="10680284" cy="568959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796837-D32C-4965-B8BD-6BD30C37F568}"/>
                </a:ext>
              </a:extLst>
            </p:cNvPr>
            <p:cNvSpPr/>
            <p:nvPr/>
          </p:nvSpPr>
          <p:spPr>
            <a:xfrm>
              <a:off x="4240458" y="3966000"/>
              <a:ext cx="6122742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n-US" sz="2400">
                  <a:latin typeface="Verdana" panose="020B0604030504040204" pitchFamily="34" charset="0"/>
                  <a:ea typeface="Verdana" panose="020B0604030504040204" pitchFamily="34" charset="0"/>
                </a:rPr>
                <a:t>The output of the script includes </a:t>
              </a:r>
              <a:r>
                <a:rPr lang="en-US" sz="2400" b="1">
                  <a:latin typeface="Verdana" panose="020B0604030504040204" pitchFamily="34" charset="0"/>
                  <a:ea typeface="Verdana" panose="020B0604030504040204" pitchFamily="34" charset="0"/>
                </a:rPr>
                <a:t>an Excel file </a:t>
              </a:r>
              <a:r>
                <a:rPr lang="en-US" sz="2400">
                  <a:latin typeface="Verdana" panose="020B0604030504040204" pitchFamily="34" charset="0"/>
                  <a:ea typeface="Verdana" panose="020B0604030504040204" pitchFamily="34" charset="0"/>
                </a:rPr>
                <a:t>containing the bursts satisfying </a:t>
              </a:r>
              <a:r>
                <a:rPr lang="vi-VN" sz="2400">
                  <a:latin typeface="Verdana" panose="020B0604030504040204" pitchFamily="34" charset="0"/>
                  <a:ea typeface="Verdana" panose="020B0604030504040204" pitchFamily="34" charset="0"/>
                </a:rPr>
                <a:t>input parameters, and</a:t>
              </a:r>
              <a:r>
                <a:rPr lang="vi-VN" sz="2400" b="1">
                  <a:latin typeface="Verdana" panose="020B0604030504040204" pitchFamily="34" charset="0"/>
                  <a:ea typeface="Verdana" panose="020B0604030504040204" pitchFamily="34" charset="0"/>
                </a:rPr>
                <a:t> an image </a:t>
              </a:r>
              <a:r>
                <a:rPr lang="vi-VN" sz="2400">
                  <a:latin typeface="Verdana" panose="020B0604030504040204" pitchFamily="34" charset="0"/>
                  <a:ea typeface="Verdana" panose="020B0604030504040204" pitchFamily="34" charset="0"/>
                </a:rPr>
                <a:t>of burst coverages</a:t>
              </a:r>
              <a:endParaRPr lang="en-US" sz="24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185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6AC33-8616-4808-BB32-B7AEA716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0" y="0"/>
            <a:ext cx="907514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97B891-0065-4308-ADFA-26D6F8E1B6FA}"/>
              </a:ext>
            </a:extLst>
          </p:cNvPr>
          <p:cNvSpPr/>
          <p:nvPr/>
        </p:nvSpPr>
        <p:spPr>
          <a:xfrm>
            <a:off x="6096000" y="264857"/>
            <a:ext cx="5699969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vi-VN" sz="2400">
                <a:latin typeface="Verdana" panose="020B0604030504040204" pitchFamily="34" charset="0"/>
                <a:ea typeface="Verdana" panose="020B0604030504040204" pitchFamily="34" charset="0"/>
              </a:rPr>
              <a:t>Here is 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the content of Excel file, including </a:t>
            </a:r>
            <a:r>
              <a:rPr lang="en-US" sz="2400" b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bursts acquired on 2025-01-09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, and </a:t>
            </a:r>
            <a:r>
              <a:rPr lang="en-US" sz="2400" b="1">
                <a:solidFill>
                  <a:srgbClr val="FF99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bursts acquired on 2025-01-21</a:t>
            </a:r>
            <a:endParaRPr lang="vi-VN" sz="2400" b="1">
              <a:solidFill>
                <a:srgbClr val="FF99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407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7B625B-12D0-4DA7-A704-E847B73B717A}"/>
              </a:ext>
            </a:extLst>
          </p:cNvPr>
          <p:cNvSpPr/>
          <p:nvPr/>
        </p:nvSpPr>
        <p:spPr>
          <a:xfrm>
            <a:off x="353439" y="113686"/>
            <a:ext cx="11329480" cy="1530484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000" spc="-50">
                <a:latin typeface="Verdana" panose="020B0604030504040204" pitchFamily="34" charset="0"/>
                <a:ea typeface="Verdana" panose="020B0604030504040204" pitchFamily="34" charset="0"/>
              </a:rPr>
              <a:t>Until this step, we </a:t>
            </a:r>
            <a:r>
              <a:rPr lang="en-US" sz="2000" b="1" spc="-50">
                <a:latin typeface="Verdana" panose="020B0604030504040204" pitchFamily="34" charset="0"/>
                <a:ea typeface="Verdana" panose="020B0604030504040204" pitchFamily="34" charset="0"/>
              </a:rPr>
              <a:t>have </a:t>
            </a:r>
            <a:r>
              <a:rPr lang="en-US" sz="2000" b="1" spc="-5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</a:t>
            </a:r>
            <a:r>
              <a:rPr lang="en-US" sz="2000" b="1" spc="-50">
                <a:latin typeface="Verdana" panose="020B0604030504040204" pitchFamily="34" charset="0"/>
                <a:ea typeface="Verdana" panose="020B0604030504040204" pitchFamily="34" charset="0"/>
              </a:rPr>
              <a:t> downloaded </a:t>
            </a:r>
            <a:r>
              <a:rPr lang="en-US" sz="2000" spc="-50">
                <a:latin typeface="Verdana" panose="020B0604030504040204" pitchFamily="34" charset="0"/>
                <a:ea typeface="Verdana" panose="020B0604030504040204" pitchFamily="34" charset="0"/>
              </a:rPr>
              <a:t>any image scenes. We only indentify all bursts which satisfy 2 conditions: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2000" spc="-50">
                <a:latin typeface="Verdana" panose="020B0604030504040204" pitchFamily="34" charset="0"/>
                <a:ea typeface="Verdana" panose="020B0604030504040204" pitchFamily="34" charset="0"/>
              </a:rPr>
              <a:t>Cover the study area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2000" spc="-50">
                <a:latin typeface="Verdana" panose="020B0604030504040204" pitchFamily="34" charset="0"/>
                <a:ea typeface="Verdana" panose="020B0604030504040204" pitchFamily="34" charset="0"/>
              </a:rPr>
              <a:t>Available for the desired time span</a:t>
            </a:r>
            <a:endParaRPr lang="vi-VN" sz="2000" spc="-5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BE9C7F-C507-4110-AF82-78AD560740F0}"/>
              </a:ext>
            </a:extLst>
          </p:cNvPr>
          <p:cNvSpPr/>
          <p:nvPr/>
        </p:nvSpPr>
        <p:spPr>
          <a:xfrm>
            <a:off x="313855" y="2675160"/>
            <a:ext cx="4709911" cy="4069133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284FB8-B884-439E-8ECA-873966647ADA}"/>
              </a:ext>
            </a:extLst>
          </p:cNvPr>
          <p:cNvSpPr/>
          <p:nvPr/>
        </p:nvSpPr>
        <p:spPr>
          <a:xfrm>
            <a:off x="4054413" y="6360070"/>
            <a:ext cx="1481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50">
                <a:solidFill>
                  <a:srgbClr val="00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completed</a:t>
            </a:r>
            <a:endParaRPr lang="en-US" b="1">
              <a:solidFill>
                <a:srgbClr val="00FF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05C7B4-9D6F-4214-AFDA-D17E77085078}"/>
              </a:ext>
            </a:extLst>
          </p:cNvPr>
          <p:cNvGrpSpPr/>
          <p:nvPr/>
        </p:nvGrpSpPr>
        <p:grpSpPr>
          <a:xfrm>
            <a:off x="440873" y="1979153"/>
            <a:ext cx="11310254" cy="4550695"/>
            <a:chOff x="546005" y="802461"/>
            <a:chExt cx="11310254" cy="45506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677D1DC-DB8A-4AB4-9E67-CC6270D3BF17}"/>
                </a:ext>
              </a:extLst>
            </p:cNvPr>
            <p:cNvSpPr/>
            <p:nvPr/>
          </p:nvSpPr>
          <p:spPr>
            <a:xfrm>
              <a:off x="2086750" y="802461"/>
              <a:ext cx="80185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latin typeface="Verdana" panose="020B0604030504040204" pitchFamily="34" charset="0"/>
                  <a:ea typeface="Verdana" panose="020B0604030504040204" pitchFamily="34" charset="0"/>
                </a:rPr>
                <a:t>WORKFLOW OVERVIEW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4399B3-77A7-40A5-9120-06A0F81A6053}"/>
                </a:ext>
              </a:extLst>
            </p:cNvPr>
            <p:cNvSpPr/>
            <p:nvPr/>
          </p:nvSpPr>
          <p:spPr>
            <a:xfrm>
              <a:off x="2723149" y="3135206"/>
              <a:ext cx="2177144" cy="1110342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Identify Sentinel-1 bursts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B7043B-B99C-4BD8-BD87-0CFEE74D30A5}"/>
                </a:ext>
              </a:extLst>
            </p:cNvPr>
            <p:cNvSpPr/>
            <p:nvPr/>
          </p:nvSpPr>
          <p:spPr>
            <a:xfrm>
              <a:off x="546005" y="2099686"/>
              <a:ext cx="2177144" cy="6966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Polygon cover study area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F161C1-989F-4ECB-9F38-075CA096756E}"/>
                </a:ext>
              </a:extLst>
            </p:cNvPr>
            <p:cNvSpPr/>
            <p:nvPr/>
          </p:nvSpPr>
          <p:spPr>
            <a:xfrm>
              <a:off x="546006" y="4656470"/>
              <a:ext cx="2177144" cy="6966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Desired</a:t>
              </a:r>
              <a:br>
                <a: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</a:br>
              <a:r>
                <a: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time span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971BEFDE-1958-40DA-994F-B2288505DD3B}"/>
                </a:ext>
              </a:extLst>
            </p:cNvPr>
            <p:cNvCxnSpPr>
              <a:cxnSpLocks/>
              <a:stCxn id="26" idx="3"/>
              <a:endCxn id="25" idx="0"/>
            </p:cNvCxnSpPr>
            <p:nvPr/>
          </p:nvCxnSpPr>
          <p:spPr>
            <a:xfrm>
              <a:off x="2723149" y="2448029"/>
              <a:ext cx="1088572" cy="687177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E5F34BD8-47FC-41B3-ABEC-CB3628935B6E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2723150" y="4245548"/>
              <a:ext cx="1088571" cy="759265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77BBBED-9337-4E25-91C6-9691A4273311}"/>
                </a:ext>
              </a:extLst>
            </p:cNvPr>
            <p:cNvCxnSpPr>
              <a:cxnSpLocks/>
              <a:stCxn id="25" idx="3"/>
              <a:endCxn id="42" idx="1"/>
            </p:cNvCxnSpPr>
            <p:nvPr/>
          </p:nvCxnSpPr>
          <p:spPr>
            <a:xfrm>
              <a:off x="4900293" y="3690377"/>
              <a:ext cx="69668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180E8A-4DD9-4CBA-AF6C-2CF8A4CC0F5E}"/>
                </a:ext>
              </a:extLst>
            </p:cNvPr>
            <p:cNvSpPr txBox="1"/>
            <p:nvPr/>
          </p:nvSpPr>
          <p:spPr>
            <a:xfrm>
              <a:off x="5716721" y="2010033"/>
              <a:ext cx="25363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These steps can be run idenpendently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24AFAE-052B-493A-BB05-93CE85FE07BA}"/>
                </a:ext>
              </a:extLst>
            </p:cNvPr>
            <p:cNvGrpSpPr/>
            <p:nvPr/>
          </p:nvGrpSpPr>
          <p:grpSpPr>
            <a:xfrm>
              <a:off x="5596979" y="2699888"/>
              <a:ext cx="2775857" cy="1980979"/>
              <a:chOff x="5715001" y="1613015"/>
              <a:chExt cx="2775857" cy="261257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E449198-7ACB-4B4B-849C-4E50BE250A65}"/>
                  </a:ext>
                </a:extLst>
              </p:cNvPr>
              <p:cNvSpPr/>
              <p:nvPr/>
            </p:nvSpPr>
            <p:spPr>
              <a:xfrm>
                <a:off x="5715001" y="1613015"/>
                <a:ext cx="2775857" cy="261257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2B5A6B-6388-4FBD-8E53-9D6CE24239C8}"/>
                  </a:ext>
                </a:extLst>
              </p:cNvPr>
              <p:cNvSpPr/>
              <p:nvPr/>
            </p:nvSpPr>
            <p:spPr>
              <a:xfrm>
                <a:off x="5900059" y="1819842"/>
                <a:ext cx="2416629" cy="69668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Download bursts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6117F55-8C26-4A6F-9616-4BCD897F02DD}"/>
                  </a:ext>
                </a:extLst>
              </p:cNvPr>
              <p:cNvSpPr/>
              <p:nvPr/>
            </p:nvSpPr>
            <p:spPr>
              <a:xfrm>
                <a:off x="6019801" y="2945375"/>
                <a:ext cx="2177144" cy="111034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Generating batch scripts</a:t>
                </a:r>
                <a:endPara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5FB5CF9-B247-4853-A951-F41F7883F6F4}"/>
                </a:ext>
              </a:extLst>
            </p:cNvPr>
            <p:cNvSpPr/>
            <p:nvPr/>
          </p:nvSpPr>
          <p:spPr>
            <a:xfrm>
              <a:off x="9025976" y="3199246"/>
              <a:ext cx="2177144" cy="9822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Run</a:t>
              </a:r>
              <a:br>
                <a:rPr lang="en-US" sz="2000" b="1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</a:br>
              <a:r>
                <a:rPr lang="en-US" sz="2000" b="1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hyp3-isce2</a:t>
              </a:r>
              <a:endParaRPr lang="vi-VN" sz="2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EB17598-7C9E-4F48-9141-F36DE125EB72}"/>
                </a:ext>
              </a:extLst>
            </p:cNvPr>
            <p:cNvCxnSpPr>
              <a:cxnSpLocks/>
              <a:stCxn id="44" idx="3"/>
              <a:endCxn id="33" idx="1"/>
            </p:cNvCxnSpPr>
            <p:nvPr/>
          </p:nvCxnSpPr>
          <p:spPr>
            <a:xfrm flipV="1">
              <a:off x="8078923" y="3690377"/>
              <a:ext cx="947053" cy="4407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21B8B5-0787-443B-B5A4-61A5990E4CE3}"/>
                </a:ext>
              </a:extLst>
            </p:cNvPr>
            <p:cNvSpPr txBox="1"/>
            <p:nvPr/>
          </p:nvSpPr>
          <p:spPr>
            <a:xfrm>
              <a:off x="9015088" y="1504844"/>
              <a:ext cx="2630907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>
                  <a:latin typeface="Verdana" panose="020B0604030504040204" pitchFamily="34" charset="0"/>
                  <a:ea typeface="Verdana" panose="020B0604030504040204" pitchFamily="34" charset="0"/>
                </a:rPr>
                <a:t>Merged images can be processed with SNAP, or ISCE2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A12E4D-6B69-4152-AF5C-B7498FCE6EFE}"/>
                </a:ext>
              </a:extLst>
            </p:cNvPr>
            <p:cNvSpPr txBox="1"/>
            <p:nvPr/>
          </p:nvSpPr>
          <p:spPr>
            <a:xfrm>
              <a:off x="9015088" y="4101635"/>
              <a:ext cx="2177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Output only used for MintPy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07E21F63-5ECA-4ACD-B078-2E3A8F339A04}"/>
                </a:ext>
              </a:extLst>
            </p:cNvPr>
            <p:cNvCxnSpPr>
              <a:stCxn id="43" idx="3"/>
              <a:endCxn id="35" idx="1"/>
            </p:cNvCxnSpPr>
            <p:nvPr/>
          </p:nvCxnSpPr>
          <p:spPr>
            <a:xfrm flipV="1">
              <a:off x="8198666" y="1966509"/>
              <a:ext cx="816422" cy="1154336"/>
            </a:xfrm>
            <a:prstGeom prst="bentConnector3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46DABCC-38B1-43C2-A15E-5471A94403B0}"/>
                </a:ext>
              </a:extLst>
            </p:cNvPr>
            <p:cNvCxnSpPr>
              <a:stCxn id="43" idx="2"/>
              <a:endCxn id="44" idx="0"/>
            </p:cNvCxnSpPr>
            <p:nvPr/>
          </p:nvCxnSpPr>
          <p:spPr>
            <a:xfrm flipH="1">
              <a:off x="6990351" y="3384975"/>
              <a:ext cx="1" cy="3251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D48E48-E1FF-458E-BEAD-3CB414482C42}"/>
                </a:ext>
              </a:extLst>
            </p:cNvPr>
            <p:cNvSpPr txBox="1"/>
            <p:nvPr/>
          </p:nvSpPr>
          <p:spPr>
            <a:xfrm>
              <a:off x="1892300" y="3906714"/>
              <a:ext cx="1407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Step 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52FCAA-52C4-4534-8BAB-6064F4661D82}"/>
                </a:ext>
              </a:extLst>
            </p:cNvPr>
            <p:cNvSpPr txBox="1"/>
            <p:nvPr/>
          </p:nvSpPr>
          <p:spPr>
            <a:xfrm>
              <a:off x="4954727" y="4515972"/>
              <a:ext cx="1295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Step 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DE65FD-A673-445C-99CC-3C20B0713924}"/>
                </a:ext>
              </a:extLst>
            </p:cNvPr>
            <p:cNvSpPr txBox="1"/>
            <p:nvPr/>
          </p:nvSpPr>
          <p:spPr>
            <a:xfrm>
              <a:off x="10658830" y="3136384"/>
              <a:ext cx="119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Step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163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FC7B-4334-4096-8F2C-C6DCD8ABB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228600"/>
            <a:ext cx="11614484" cy="3200400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vi-VN" sz="2400"/>
              <a:t>After g</a:t>
            </a:r>
            <a:r>
              <a:rPr lang="en-US" sz="2400"/>
              <a:t>enerating the Excel file from step 1, you can run either </a:t>
            </a:r>
            <a:r>
              <a:rPr lang="en-US" sz="2400" b="1">
                <a:solidFill>
                  <a:srgbClr val="0000FF"/>
                </a:solidFill>
              </a:rPr>
              <a:t>download_bursts.py</a:t>
            </a:r>
            <a:r>
              <a:rPr lang="en-US" sz="2400" b="1"/>
              <a:t> </a:t>
            </a:r>
            <a:r>
              <a:rPr lang="en-US" sz="2400"/>
              <a:t>or </a:t>
            </a:r>
            <a:r>
              <a:rPr lang="en-US" sz="2400" b="1">
                <a:solidFill>
                  <a:srgbClr val="0000FF"/>
                </a:solidFill>
              </a:rPr>
              <a:t>generate_batch_scripts.</a:t>
            </a:r>
            <a:r>
              <a:rPr lang="vi-VN" sz="2400" b="1">
                <a:solidFill>
                  <a:srgbClr val="0000FF"/>
                </a:solidFill>
              </a:rPr>
              <a:t>py</a:t>
            </a:r>
            <a:endParaRPr lang="en-US" sz="2400" b="1">
              <a:solidFill>
                <a:srgbClr val="0000FF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/>
              <a:t>If you want to </a:t>
            </a:r>
            <a:r>
              <a:rPr lang="en-US" sz="2400" b="1"/>
              <a:t>download all bursts</a:t>
            </a:r>
            <a:r>
              <a:rPr lang="en-US" sz="2400"/>
              <a:t>, please run the following command: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400">
                <a:highlight>
                  <a:srgbClr val="FFFF00"/>
                </a:highlight>
              </a:rPr>
              <a:t>python </a:t>
            </a:r>
            <a:r>
              <a:rPr lang="en-US" sz="2400">
                <a:solidFill>
                  <a:srgbClr val="0000FF"/>
                </a:solidFill>
                <a:highlight>
                  <a:srgbClr val="FFFF00"/>
                </a:highlight>
              </a:rPr>
              <a:t>download_bursts.py </a:t>
            </a:r>
            <a:r>
              <a:rPr lang="en-US" sz="2400">
                <a:highlight>
                  <a:srgbClr val="FFFF00"/>
                </a:highlight>
              </a:rPr>
              <a:t>–config </a:t>
            </a:r>
            <a:r>
              <a:rPr lang="en-US" sz="2400">
                <a:solidFill>
                  <a:srgbClr val="0000FF"/>
                </a:solidFill>
                <a:highlight>
                  <a:srgbClr val="FFFF00"/>
                </a:highlight>
              </a:rPr>
              <a:t>&lt;config_filename.yaml&gt;</a:t>
            </a:r>
            <a:endParaRPr lang="en-US" sz="2400"/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/>
              <a:t>The program will download bursts and automatically merge them into one complete image.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A9154-7D24-4CC2-9C74-20E958F4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4918685"/>
            <a:ext cx="8245642" cy="14482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DDCA71-A31E-4D7A-A7C9-B0C7B6A9E66B}"/>
              </a:ext>
            </a:extLst>
          </p:cNvPr>
          <p:cNvSpPr/>
          <p:nvPr/>
        </p:nvSpPr>
        <p:spPr>
          <a:xfrm>
            <a:off x="328863" y="3713417"/>
            <a:ext cx="1153427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>
                <a:latin typeface="Verdana" panose="020B0604030504040204" pitchFamily="34" charset="0"/>
                <a:ea typeface="Verdana" panose="020B0604030504040204" pitchFamily="34" charset="0"/>
              </a:rPr>
              <a:t>Remember to input </a:t>
            </a:r>
            <a:r>
              <a:rPr lang="en-US" sz="21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storage_dir</a:t>
            </a:r>
            <a:r>
              <a:rPr lang="en-US" sz="2100">
                <a:latin typeface="Verdana" panose="020B0604030504040204" pitchFamily="34" charset="0"/>
                <a:ea typeface="Verdana" panose="020B0604030504040204" pitchFamily="34" charset="0"/>
              </a:rPr>
              <a:t>, the program will not run without this parameter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100">
                <a:latin typeface="Verdana" panose="020B0604030504040204" pitchFamily="34" charset="0"/>
                <a:ea typeface="Verdana" panose="020B0604030504040204" pitchFamily="34" charset="0"/>
              </a:rPr>
              <a:t>If you </a:t>
            </a:r>
            <a:r>
              <a:rPr lang="en-US" sz="2100">
                <a:latin typeface="Verdana" panose="020B0604030504040204" pitchFamily="34" charset="0"/>
                <a:ea typeface="Verdana" panose="020B0604030504040204" pitchFamily="34" charset="0"/>
              </a:rPr>
              <a:t>want to use</a:t>
            </a:r>
            <a:r>
              <a:rPr lang="vi-VN" sz="2100">
                <a:latin typeface="Verdana" panose="020B0604030504040204" pitchFamily="34" charset="0"/>
                <a:ea typeface="Verdana" panose="020B0604030504040204" pitchFamily="34" charset="0"/>
              </a:rPr>
              <a:t> another </a:t>
            </a:r>
            <a:r>
              <a:rPr lang="en-US" sz="2100">
                <a:latin typeface="Verdana" panose="020B0604030504040204" pitchFamily="34" charset="0"/>
                <a:ea typeface="Verdana" panose="020B0604030504040204" pitchFamily="34" charset="0"/>
              </a:rPr>
              <a:t>Excel file which contains other burst research results, you can input the file path to </a:t>
            </a:r>
            <a:r>
              <a:rPr lang="en-US" sz="21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specific_burst_file</a:t>
            </a:r>
          </a:p>
        </p:txBody>
      </p:sp>
    </p:spTree>
    <p:extLst>
      <p:ext uri="{BB962C8B-B14F-4D97-AF65-F5344CB8AC3E}">
        <p14:creationId xmlns:p14="http://schemas.microsoft.com/office/powerpoint/2010/main" val="873550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FC7B-4334-4096-8F2C-C6DCD8ABB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9" y="266742"/>
            <a:ext cx="11742822" cy="16743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Then, we need to generate batch scripts to run hyp3-isce2, please input necessary parameters into the config file, then run </a:t>
            </a:r>
            <a:r>
              <a:rPr lang="en-US" sz="2400">
                <a:solidFill>
                  <a:srgbClr val="0000FF"/>
                </a:solidFill>
              </a:rPr>
              <a:t>generate_batch_scripts.py</a:t>
            </a:r>
          </a:p>
          <a:p>
            <a:pPr marL="0" indent="0" algn="ctr">
              <a:buNone/>
            </a:pPr>
            <a:r>
              <a:rPr lang="en-US" sz="2400">
                <a:highlight>
                  <a:srgbClr val="FFFF00"/>
                </a:highlight>
              </a:rPr>
              <a:t>python </a:t>
            </a:r>
            <a:r>
              <a:rPr lang="en-US" sz="2400">
                <a:solidFill>
                  <a:srgbClr val="0000FF"/>
                </a:solidFill>
                <a:highlight>
                  <a:srgbClr val="FFFF00"/>
                </a:highlight>
              </a:rPr>
              <a:t>generate_batch_scripts.py </a:t>
            </a:r>
            <a:r>
              <a:rPr lang="en-US" sz="2400">
                <a:highlight>
                  <a:srgbClr val="FFFF00"/>
                </a:highlight>
              </a:rPr>
              <a:t>--config </a:t>
            </a:r>
            <a:r>
              <a:rPr lang="en-US" sz="2400">
                <a:solidFill>
                  <a:srgbClr val="0000FF"/>
                </a:solidFill>
                <a:highlight>
                  <a:srgbClr val="FFFF00"/>
                </a:highlight>
              </a:rPr>
              <a:t>&lt;config_filename.yaml&gt;</a:t>
            </a:r>
            <a:endParaRPr lang="en-US" sz="2400"/>
          </a:p>
          <a:p>
            <a:pPr marL="0" indent="0" algn="ctr">
              <a:buNone/>
            </a:pPr>
            <a:endParaRPr lang="en-US" sz="240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C4BF4-DF0D-4880-B48C-5FFD4870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" y="1941095"/>
            <a:ext cx="6597082" cy="4772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5E2B64-0C77-4B18-B0D6-89E104D69B3A}"/>
              </a:ext>
            </a:extLst>
          </p:cNvPr>
          <p:cNvSpPr/>
          <p:nvPr/>
        </p:nvSpPr>
        <p:spPr>
          <a:xfrm>
            <a:off x="6941986" y="5002110"/>
            <a:ext cx="5145740" cy="1719060"/>
          </a:xfrm>
          <a:prstGeom prst="rect">
            <a:avLst/>
          </a:prstGeom>
          <a:ln w="19050">
            <a:solidFill>
              <a:srgbClr val="FF00FF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If you need to use other</a:t>
            </a:r>
            <a:r>
              <a:rPr lang="vi-VN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burst</a:t>
            </a:r>
            <a:r>
              <a:rPr lang="en-US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vi-VN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search</a:t>
            </a:r>
            <a:r>
              <a:rPr lang="en-US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_</a:t>
            </a:r>
            <a:r>
              <a:rPr lang="vi-VN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file</a:t>
            </a: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, you can input here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If you keep it blank, the program will search for the Excel file based on input parameters in SEARCH section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C9C65B-FE30-4B69-A8B7-60079562ABB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719136" y="4615982"/>
            <a:ext cx="4222850" cy="1245658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CFD22EE-6876-4F61-90BD-63B35F23E8F4}"/>
              </a:ext>
            </a:extLst>
          </p:cNvPr>
          <p:cNvSpPr/>
          <p:nvPr/>
        </p:nvSpPr>
        <p:spPr>
          <a:xfrm>
            <a:off x="6941986" y="1941095"/>
            <a:ext cx="5145740" cy="1386662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If your pairing method is </a:t>
            </a:r>
            <a:r>
              <a:rPr lang="en-US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“sbas”</a:t>
            </a: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, you need to get the SBAS pair information from the </a:t>
            </a:r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  <a:t>ASF homepage</a:t>
            </a: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, which will be shown in next slides.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E5C02A-431C-46D6-83B5-4C3959E9E09D}"/>
              </a:ext>
            </a:extLst>
          </p:cNvPr>
          <p:cNvCxnSpPr>
            <a:stCxn id="11" idx="1"/>
          </p:cNvCxnSpPr>
          <p:nvPr/>
        </p:nvCxnSpPr>
        <p:spPr>
          <a:xfrm flipH="1">
            <a:off x="2775283" y="2634426"/>
            <a:ext cx="4166703" cy="79457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94F19A-4304-4018-B76C-ED4C62BA0FE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62462" y="2634426"/>
            <a:ext cx="4479524" cy="155144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98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33489B-035A-4910-BEE9-2149CB6D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289277"/>
            <a:ext cx="9572625" cy="54768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2F792A-384B-4CAB-AACA-08BFBC61AE44}"/>
              </a:ext>
            </a:extLst>
          </p:cNvPr>
          <p:cNvSpPr/>
          <p:nvPr/>
        </p:nvSpPr>
        <p:spPr>
          <a:xfrm>
            <a:off x="2086750" y="199577"/>
            <a:ext cx="8018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The final product is the </a:t>
            </a:r>
            <a:r>
              <a:rPr lang="en-US" sz="2400" b="1">
                <a:latin typeface="Verdana" panose="020B0604030504040204" pitchFamily="34" charset="0"/>
                <a:ea typeface="Verdana" panose="020B0604030504040204" pitchFamily="34" charset="0"/>
              </a:rPr>
              <a:t>batch scripts 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to run 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hyp3-isce2</a:t>
            </a:r>
            <a:r>
              <a:rPr lang="vi-VN" sz="240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like the instructions below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48150-C5C4-4273-9D34-2EE18605C4C9}"/>
              </a:ext>
            </a:extLst>
          </p:cNvPr>
          <p:cNvSpPr/>
          <p:nvPr/>
        </p:nvSpPr>
        <p:spPr>
          <a:xfrm>
            <a:off x="4078835" y="2967335"/>
            <a:ext cx="362825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Single burst process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4A744F-99F8-453C-B6C7-54E785ECCF18}"/>
              </a:ext>
            </a:extLst>
          </p:cNvPr>
          <p:cNvSpPr/>
          <p:nvPr/>
        </p:nvSpPr>
        <p:spPr>
          <a:xfrm>
            <a:off x="6593435" y="4061647"/>
            <a:ext cx="3628250" cy="46166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Multiple-burst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12FB17-575E-4D74-85B5-5213ADD58A39}"/>
              </a:ext>
            </a:extLst>
          </p:cNvPr>
          <p:cNvSpPr/>
          <p:nvPr/>
        </p:nvSpPr>
        <p:spPr>
          <a:xfrm>
            <a:off x="2612573" y="4637315"/>
            <a:ext cx="3686949" cy="19594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05B42E-9288-4ABA-9AB4-DAFA8AB4804F}"/>
              </a:ext>
            </a:extLst>
          </p:cNvPr>
          <p:cNvSpPr/>
          <p:nvPr/>
        </p:nvSpPr>
        <p:spPr>
          <a:xfrm>
            <a:off x="2612573" y="4833258"/>
            <a:ext cx="3686949" cy="195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FD185-BABA-419F-A8B2-8ECEDFF4169D}"/>
              </a:ext>
            </a:extLst>
          </p:cNvPr>
          <p:cNvSpPr/>
          <p:nvPr/>
        </p:nvSpPr>
        <p:spPr>
          <a:xfrm>
            <a:off x="6353951" y="4635926"/>
            <a:ext cx="3751299" cy="19594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7AF3A1-35B4-4F0A-881B-6C87A6852F7F}"/>
              </a:ext>
            </a:extLst>
          </p:cNvPr>
          <p:cNvSpPr/>
          <p:nvPr/>
        </p:nvSpPr>
        <p:spPr>
          <a:xfrm>
            <a:off x="6353950" y="4846511"/>
            <a:ext cx="3751299" cy="195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6D4B8B-E4FE-4ED3-84BC-A9974B67B8C0}"/>
              </a:ext>
            </a:extLst>
          </p:cNvPr>
          <p:cNvSpPr/>
          <p:nvPr/>
        </p:nvSpPr>
        <p:spPr>
          <a:xfrm>
            <a:off x="4398309" y="5118364"/>
            <a:ext cx="5363311" cy="461665"/>
          </a:xfrm>
          <a:prstGeom prst="rect">
            <a:avLst/>
          </a:prstGeom>
        </p:spPr>
        <p:txBody>
          <a:bodyPr wrap="square" anchor="ctr">
            <a:normAutofit fontScale="62500" lnSpcReduction="20000"/>
          </a:bodyPr>
          <a:lstStyle/>
          <a:p>
            <a:pPr algn="ctr"/>
            <a:r>
              <a:rPr lang="vi-VN" sz="2400">
                <a:latin typeface="Verdana" panose="020B0604030504040204" pitchFamily="34" charset="0"/>
                <a:ea typeface="Verdana" panose="020B0604030504040204" pitchFamily="34" charset="0"/>
              </a:rPr>
              <a:t>2 bursts on </a:t>
            </a:r>
            <a:r>
              <a:rPr lang="vi-VN" sz="24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</a:t>
            </a:r>
            <a:r>
              <a:rPr lang="en-US" sz="24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vi-VN" sz="24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06</a:t>
            </a:r>
            <a:r>
              <a:rPr lang="en-US" sz="24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vi-VN" sz="24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  <a:r>
              <a:rPr lang="vi-VN" sz="2400">
                <a:latin typeface="Verdana" panose="020B0604030504040204" pitchFamily="34" charset="0"/>
                <a:ea typeface="Verdana" panose="020B0604030504040204" pitchFamily="34" charset="0"/>
              </a:rPr>
              <a:t>, 2 b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urst on </a:t>
            </a:r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2020/06/16</a:t>
            </a:r>
          </a:p>
        </p:txBody>
      </p:sp>
    </p:spTree>
    <p:extLst>
      <p:ext uri="{BB962C8B-B14F-4D97-AF65-F5344CB8AC3E}">
        <p14:creationId xmlns:p14="http://schemas.microsoft.com/office/powerpoint/2010/main" val="1059661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36CF31-1247-4592-837D-4E1E42D3F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5" y="1275402"/>
            <a:ext cx="9833810" cy="5526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0E7031-AA9D-467D-8042-441CE8E1328B}"/>
              </a:ext>
            </a:extLst>
          </p:cNvPr>
          <p:cNvSpPr/>
          <p:nvPr/>
        </p:nvSpPr>
        <p:spPr>
          <a:xfrm>
            <a:off x="425116" y="513348"/>
            <a:ext cx="11341768" cy="389466"/>
          </a:xfrm>
          <a:prstGeom prst="rect">
            <a:avLst/>
          </a:prstGeom>
          <a:ln w="1270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Come back to the </a:t>
            </a:r>
            <a:r>
              <a:rPr lang="en-US" b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https://search.asf.alaska.edu/#/</a:t>
            </a: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 front page at the step Select S1 Bursts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8FD801-545E-4276-95C0-83462D541C44}"/>
              </a:ext>
            </a:extLst>
          </p:cNvPr>
          <p:cNvSpPr/>
          <p:nvPr/>
        </p:nvSpPr>
        <p:spPr>
          <a:xfrm>
            <a:off x="5406189" y="6537158"/>
            <a:ext cx="497306" cy="3208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C704DA-8FE2-4E74-98DF-4031AF55FAD5}"/>
              </a:ext>
            </a:extLst>
          </p:cNvPr>
          <p:cNvSpPr/>
          <p:nvPr/>
        </p:nvSpPr>
        <p:spPr>
          <a:xfrm>
            <a:off x="1515980" y="4220003"/>
            <a:ext cx="3320714" cy="651973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Select a burst in your search results, then click </a:t>
            </a:r>
            <a:r>
              <a:rPr lang="en-US" sz="1600" b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SBAS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10BB11-CAA8-423C-8997-59758ED4117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3176337" y="4871976"/>
            <a:ext cx="2478505" cy="166518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795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99260B-6721-4D48-94D0-F1ABE68C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13640"/>
            <a:ext cx="11087100" cy="62307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7FB5E7-1DAF-484C-9723-C7BFC3EE72DA}"/>
              </a:ext>
            </a:extLst>
          </p:cNvPr>
          <p:cNvSpPr/>
          <p:nvPr/>
        </p:nvSpPr>
        <p:spPr>
          <a:xfrm>
            <a:off x="3368040" y="3794760"/>
            <a:ext cx="1958340" cy="582019"/>
          </a:xfrm>
          <a:prstGeom prst="rect">
            <a:avLst/>
          </a:prstGeom>
          <a:solidFill>
            <a:schemeClr val="bg1"/>
          </a:solidFill>
          <a:ln w="12700">
            <a:solidFill>
              <a:srgbClr val="FF505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spc="-100">
                <a:solidFill>
                  <a:srgbClr val="FF5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Adjust </a:t>
            </a:r>
            <a:r>
              <a:rPr lang="en-US" sz="1400" b="1" spc="-100">
                <a:solidFill>
                  <a:srgbClr val="FF5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perpendicular</a:t>
            </a:r>
            <a:r>
              <a:rPr lang="en-US" sz="1400" spc="-100">
                <a:solidFill>
                  <a:srgbClr val="FF5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baseline threshold</a:t>
            </a:r>
            <a:endParaRPr lang="en-US" sz="1400" b="1" spc="-100">
              <a:solidFill>
                <a:srgbClr val="FF5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4606ED-AF3C-4563-9B16-7F4E1A114161}"/>
              </a:ext>
            </a:extLst>
          </p:cNvPr>
          <p:cNvSpPr/>
          <p:nvPr/>
        </p:nvSpPr>
        <p:spPr>
          <a:xfrm>
            <a:off x="5608320" y="4777740"/>
            <a:ext cx="617220" cy="1766620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F5ED2-3774-45CD-952D-E000B33BF858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>
            <a:off x="5326380" y="4085770"/>
            <a:ext cx="590550" cy="691970"/>
          </a:xfrm>
          <a:prstGeom prst="straightConnector1">
            <a:avLst/>
          </a:prstGeom>
          <a:ln w="28575">
            <a:solidFill>
              <a:srgbClr val="FF5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3DEFC79-761F-48D0-AEC3-3262E7DFFA64}"/>
              </a:ext>
            </a:extLst>
          </p:cNvPr>
          <p:cNvSpPr/>
          <p:nvPr/>
        </p:nvSpPr>
        <p:spPr>
          <a:xfrm>
            <a:off x="9713595" y="3924299"/>
            <a:ext cx="1805940" cy="582019"/>
          </a:xfrm>
          <a:prstGeom prst="rect">
            <a:avLst/>
          </a:prstGeom>
          <a:solidFill>
            <a:schemeClr val="bg1"/>
          </a:solidFill>
          <a:ln w="12700">
            <a:solidFill>
              <a:srgbClr val="FF505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spc="-100">
                <a:solidFill>
                  <a:srgbClr val="FF5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Adjust </a:t>
            </a:r>
            <a:r>
              <a:rPr lang="en-US" sz="1400" b="1" spc="-100">
                <a:solidFill>
                  <a:srgbClr val="FF5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temporal</a:t>
            </a:r>
            <a:r>
              <a:rPr lang="en-US" sz="1400" spc="-100">
                <a:solidFill>
                  <a:srgbClr val="FF5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baseline threshold</a:t>
            </a:r>
            <a:endParaRPr lang="en-US" sz="1400" b="1" spc="-100">
              <a:solidFill>
                <a:srgbClr val="FF5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58A67-F532-47EC-B100-921FD3066794}"/>
              </a:ext>
            </a:extLst>
          </p:cNvPr>
          <p:cNvSpPr/>
          <p:nvPr/>
        </p:nvSpPr>
        <p:spPr>
          <a:xfrm>
            <a:off x="6614160" y="5840420"/>
            <a:ext cx="5025390" cy="476560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3A3297-368D-4A32-BF34-886D3A2D04A3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9126855" y="4506318"/>
            <a:ext cx="1489710" cy="1334102"/>
          </a:xfrm>
          <a:prstGeom prst="straightConnector1">
            <a:avLst/>
          </a:prstGeom>
          <a:ln w="28575">
            <a:solidFill>
              <a:srgbClr val="FF5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81C706-10CA-4F09-8F71-E3CA48C40ED7}"/>
              </a:ext>
            </a:extLst>
          </p:cNvPr>
          <p:cNvSpPr/>
          <p:nvPr/>
        </p:nvSpPr>
        <p:spPr>
          <a:xfrm>
            <a:off x="7332345" y="4594860"/>
            <a:ext cx="822960" cy="396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BA6389-D074-44DB-B31D-44BB2C668761}"/>
              </a:ext>
            </a:extLst>
          </p:cNvPr>
          <p:cNvSpPr/>
          <p:nvPr/>
        </p:nvSpPr>
        <p:spPr>
          <a:xfrm>
            <a:off x="6225540" y="3511370"/>
            <a:ext cx="1714500" cy="582019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spc="-1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Zoom in/out to see image connection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247A66-0497-458A-BBA5-7439CC4E9F2B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>
            <a:off x="7082790" y="4093389"/>
            <a:ext cx="661035" cy="501471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C795439-8B4E-40CF-ABCA-6B92D461AF9A}"/>
              </a:ext>
            </a:extLst>
          </p:cNvPr>
          <p:cNvSpPr/>
          <p:nvPr/>
        </p:nvSpPr>
        <p:spPr>
          <a:xfrm>
            <a:off x="8189595" y="4587240"/>
            <a:ext cx="822961" cy="39624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5A94D0-A682-4B4D-AA83-6DA2B3C196E3}"/>
              </a:ext>
            </a:extLst>
          </p:cNvPr>
          <p:cNvSpPr/>
          <p:nvPr/>
        </p:nvSpPr>
        <p:spPr>
          <a:xfrm>
            <a:off x="8269605" y="2865720"/>
            <a:ext cx="1714500" cy="582019"/>
          </a:xfrm>
          <a:prstGeom prst="rect">
            <a:avLst/>
          </a:prstGeom>
          <a:solidFill>
            <a:schemeClr val="bg1"/>
          </a:solidFill>
          <a:ln w="127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spc="-10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 or remove pair by yourself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538343-936A-41A5-B465-9714326D5280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 flipH="1">
            <a:off x="8601076" y="3447739"/>
            <a:ext cx="525779" cy="1139501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DCA59C0-F3A7-4F6D-9FFF-5A731688AB95}"/>
              </a:ext>
            </a:extLst>
          </p:cNvPr>
          <p:cNvSpPr/>
          <p:nvPr/>
        </p:nvSpPr>
        <p:spPr>
          <a:xfrm>
            <a:off x="721995" y="3624219"/>
            <a:ext cx="1666875" cy="582019"/>
          </a:xfrm>
          <a:prstGeom prst="rect">
            <a:avLst/>
          </a:prstGeom>
          <a:solidFill>
            <a:schemeClr val="bg1"/>
          </a:solidFill>
          <a:ln w="12700">
            <a:solidFill>
              <a:srgbClr val="FF00FF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spc="-100">
                <a:solidFill>
                  <a:srgbClr val="FF66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Number of pairs generated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667FE1-3295-4724-8168-08CECC3A796D}"/>
              </a:ext>
            </a:extLst>
          </p:cNvPr>
          <p:cNvSpPr/>
          <p:nvPr/>
        </p:nvSpPr>
        <p:spPr>
          <a:xfrm>
            <a:off x="646746" y="4587240"/>
            <a:ext cx="793433" cy="403860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120F9B3-DD26-41E1-A371-3C547C89CC3D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flipH="1">
            <a:off x="1043463" y="4206238"/>
            <a:ext cx="511970" cy="381002"/>
          </a:xfrm>
          <a:prstGeom prst="straightConnector1">
            <a:avLst/>
          </a:prstGeom>
          <a:ln w="19050">
            <a:solidFill>
              <a:srgbClr val="FF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A1C918E-87A2-46E0-9CBC-91160FD4C5CD}"/>
              </a:ext>
            </a:extLst>
          </p:cNvPr>
          <p:cNvSpPr/>
          <p:nvPr/>
        </p:nvSpPr>
        <p:spPr>
          <a:xfrm>
            <a:off x="2560320" y="4506318"/>
            <a:ext cx="535305" cy="477162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6B271E4-71D0-4106-9CE8-0BD441DD8069}"/>
              </a:ext>
            </a:extLst>
          </p:cNvPr>
          <p:cNvSpPr/>
          <p:nvPr/>
        </p:nvSpPr>
        <p:spPr>
          <a:xfrm>
            <a:off x="3088005" y="5549410"/>
            <a:ext cx="1958340" cy="5820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spc="-10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Click </a:t>
            </a:r>
            <a:r>
              <a:rPr lang="en-US" sz="1400" b="1" spc="-10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Download</a:t>
            </a:r>
            <a:r>
              <a:rPr lang="en-US" sz="1400" spc="-10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when finish selection</a:t>
            </a:r>
            <a:endParaRPr lang="en-US" sz="1400" b="1" spc="-100">
              <a:solidFill>
                <a:schemeClr val="accent4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D74B5D-7AC7-44DD-9400-508B3804CE2D}"/>
              </a:ext>
            </a:extLst>
          </p:cNvPr>
          <p:cNvCxnSpPr>
            <a:cxnSpLocks/>
            <a:stCxn id="48" idx="0"/>
            <a:endCxn id="45" idx="5"/>
          </p:cNvCxnSpPr>
          <p:nvPr/>
        </p:nvCxnSpPr>
        <p:spPr>
          <a:xfrm flipH="1" flipV="1">
            <a:off x="3017231" y="4913601"/>
            <a:ext cx="1049944" cy="63580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176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7F743-20B0-4BC3-9F80-9F5414A0C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603205"/>
            <a:ext cx="6995160" cy="3289390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83C35D-5C99-4F8C-92F3-0E47E62AAFC2}"/>
              </a:ext>
            </a:extLst>
          </p:cNvPr>
          <p:cNvSpPr/>
          <p:nvPr/>
        </p:nvSpPr>
        <p:spPr>
          <a:xfrm>
            <a:off x="4663440" y="1562700"/>
            <a:ext cx="2735580" cy="5820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</a:rPr>
              <a:t>The custom selected pairs will be shown in dashed 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06CDB-BFE3-4389-AD30-290B936771E9}"/>
              </a:ext>
            </a:extLst>
          </p:cNvPr>
          <p:cNvCxnSpPr>
            <a:stCxn id="5" idx="1"/>
          </p:cNvCxnSpPr>
          <p:nvPr/>
        </p:nvCxnSpPr>
        <p:spPr>
          <a:xfrm flipH="1">
            <a:off x="4305300" y="1853710"/>
            <a:ext cx="358140" cy="27989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47921-8A32-4DA3-A59F-DF1FF2C68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60" y="3384105"/>
            <a:ext cx="6492240" cy="318061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5C4C26-2B2D-4A05-BF86-E447889BA980}"/>
              </a:ext>
            </a:extLst>
          </p:cNvPr>
          <p:cNvSpPr/>
          <p:nvPr/>
        </p:nvSpPr>
        <p:spPr>
          <a:xfrm>
            <a:off x="8168640" y="4133861"/>
            <a:ext cx="2735580" cy="84055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</a:rPr>
              <a:t>If you want to remove a pair, select to the dashed line, then choose Remove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A9B52F-B606-473E-9901-0B741766F96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246620" y="4554137"/>
            <a:ext cx="922020" cy="40723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27C031-2428-4DA7-BBDF-B43C63C494EC}"/>
              </a:ext>
            </a:extLst>
          </p:cNvPr>
          <p:cNvCxnSpPr>
            <a:cxnSpLocks/>
            <a:stCxn id="10" idx="1"/>
            <a:endCxn id="19" idx="2"/>
          </p:cNvCxnSpPr>
          <p:nvPr/>
        </p:nvCxnSpPr>
        <p:spPr>
          <a:xfrm flipH="1" flipV="1">
            <a:off x="7406640" y="3773125"/>
            <a:ext cx="762000" cy="78101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02B53EA-2DD2-4DAF-948F-C05AA98ADF43}"/>
              </a:ext>
            </a:extLst>
          </p:cNvPr>
          <p:cNvSpPr/>
          <p:nvPr/>
        </p:nvSpPr>
        <p:spPr>
          <a:xfrm>
            <a:off x="7208520" y="3543300"/>
            <a:ext cx="396240" cy="229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7684F0-B126-49EB-9FFD-E91E42FE3926}"/>
              </a:ext>
            </a:extLst>
          </p:cNvPr>
          <p:cNvSpPr/>
          <p:nvPr/>
        </p:nvSpPr>
        <p:spPr>
          <a:xfrm>
            <a:off x="7707630" y="653380"/>
            <a:ext cx="4293870" cy="1200329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After click </a:t>
            </a:r>
            <a:r>
              <a:rPr lang="en-US" b="1">
                <a:latin typeface="Verdana" panose="020B0604030504040204" pitchFamily="34" charset="0"/>
                <a:ea typeface="Verdana" panose="020B0604030504040204" pitchFamily="34" charset="0"/>
              </a:rPr>
              <a:t>Download</a:t>
            </a: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, you will get the file </a:t>
            </a:r>
            <a:r>
              <a:rPr lang="en-US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asf-sbas-pairs.csv</a:t>
            </a:r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, you need to provide its filepath to the config file (.yaml)</a:t>
            </a:r>
          </a:p>
        </p:txBody>
      </p:sp>
    </p:spTree>
    <p:extLst>
      <p:ext uri="{BB962C8B-B14F-4D97-AF65-F5344CB8AC3E}">
        <p14:creationId xmlns:p14="http://schemas.microsoft.com/office/powerpoint/2010/main" val="3195453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10247-A084-4306-89B1-FC7632B8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5" y="684344"/>
            <a:ext cx="8919410" cy="5489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275E8-A8CE-4959-9A5B-BD96AB89D62A}"/>
              </a:ext>
            </a:extLst>
          </p:cNvPr>
          <p:cNvSpPr/>
          <p:nvPr/>
        </p:nvSpPr>
        <p:spPr>
          <a:xfrm>
            <a:off x="4932347" y="2505670"/>
            <a:ext cx="3698306" cy="92333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</a:rPr>
              <a:t>After running </a:t>
            </a:r>
            <a:r>
              <a:rPr lang="en-US">
                <a:solidFill>
                  <a:srgbClr val="0000FF"/>
                </a:solidFill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generate_batch_scripts.py</a:t>
            </a:r>
            <a:r>
              <a:rPr lang="en-US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</a:rPr>
              <a:t>, you will get these files</a:t>
            </a:r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042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D2E403B-71FD-4262-97B8-1AA3B6203FDC}"/>
              </a:ext>
            </a:extLst>
          </p:cNvPr>
          <p:cNvGrpSpPr/>
          <p:nvPr/>
        </p:nvGrpSpPr>
        <p:grpSpPr>
          <a:xfrm>
            <a:off x="440873" y="1153653"/>
            <a:ext cx="11310254" cy="4550695"/>
            <a:chOff x="546005" y="802461"/>
            <a:chExt cx="11310254" cy="455069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F6571D-A06F-4131-8279-1D01D531D96F}"/>
                </a:ext>
              </a:extLst>
            </p:cNvPr>
            <p:cNvSpPr/>
            <p:nvPr/>
          </p:nvSpPr>
          <p:spPr>
            <a:xfrm>
              <a:off x="2086750" y="802461"/>
              <a:ext cx="80185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latin typeface="Verdana" panose="020B0604030504040204" pitchFamily="34" charset="0"/>
                  <a:ea typeface="Verdana" panose="020B0604030504040204" pitchFamily="34" charset="0"/>
                </a:rPr>
                <a:t>WORKFLOW OVERVIEW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D155F3-E0B1-46F2-A9D6-C6E212382257}"/>
                </a:ext>
              </a:extLst>
            </p:cNvPr>
            <p:cNvSpPr/>
            <p:nvPr/>
          </p:nvSpPr>
          <p:spPr>
            <a:xfrm>
              <a:off x="2723149" y="3135206"/>
              <a:ext cx="2177144" cy="1110342"/>
            </a:xfrm>
            <a:prstGeom prst="rect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Identify Sentinel-1 bursts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08A9A0-B1FD-46D3-9717-1C246F7899FC}"/>
                </a:ext>
              </a:extLst>
            </p:cNvPr>
            <p:cNvSpPr/>
            <p:nvPr/>
          </p:nvSpPr>
          <p:spPr>
            <a:xfrm>
              <a:off x="546005" y="2099686"/>
              <a:ext cx="2177144" cy="6966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Polygon cover study area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6C3B8E-E769-45FD-BAFD-E1BD56456ADD}"/>
                </a:ext>
              </a:extLst>
            </p:cNvPr>
            <p:cNvSpPr/>
            <p:nvPr/>
          </p:nvSpPr>
          <p:spPr>
            <a:xfrm>
              <a:off x="546006" y="4656470"/>
              <a:ext cx="2177144" cy="6966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Desired</a:t>
              </a:r>
              <a:br>
                <a: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</a:br>
              <a:r>
                <a: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time span</a:t>
              </a: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4D8B283D-9AE7-4CB4-AB60-7EDED946F838}"/>
                </a:ext>
              </a:extLst>
            </p:cNvPr>
            <p:cNvCxnSpPr>
              <a:cxnSpLocks/>
              <a:stCxn id="23" idx="3"/>
              <a:endCxn id="22" idx="0"/>
            </p:cNvCxnSpPr>
            <p:nvPr/>
          </p:nvCxnSpPr>
          <p:spPr>
            <a:xfrm>
              <a:off x="2723149" y="2448029"/>
              <a:ext cx="1088572" cy="687177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181639A2-7244-4C65-937A-C8C77D02F771}"/>
                </a:ext>
              </a:extLst>
            </p:cNvPr>
            <p:cNvCxnSpPr>
              <a:cxnSpLocks/>
              <a:stCxn id="24" idx="3"/>
              <a:endCxn id="22" idx="2"/>
            </p:cNvCxnSpPr>
            <p:nvPr/>
          </p:nvCxnSpPr>
          <p:spPr>
            <a:xfrm flipV="1">
              <a:off x="2723150" y="4245548"/>
              <a:ext cx="1088571" cy="759265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5BEDA1C-1243-4DD5-BD62-EDBEBFD0D0D5}"/>
                </a:ext>
              </a:extLst>
            </p:cNvPr>
            <p:cNvCxnSpPr>
              <a:cxnSpLocks/>
              <a:stCxn id="22" idx="3"/>
              <a:endCxn id="39" idx="1"/>
            </p:cNvCxnSpPr>
            <p:nvPr/>
          </p:nvCxnSpPr>
          <p:spPr>
            <a:xfrm>
              <a:off x="4900293" y="3690377"/>
              <a:ext cx="69668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793879-3C9A-4847-AB78-EC82D53702CB}"/>
                </a:ext>
              </a:extLst>
            </p:cNvPr>
            <p:cNvSpPr txBox="1"/>
            <p:nvPr/>
          </p:nvSpPr>
          <p:spPr>
            <a:xfrm>
              <a:off x="5716721" y="2010033"/>
              <a:ext cx="25363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00FF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These steps can be run idenpendently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A76BA0A-CF0E-4CC8-A047-BD455ACE65E9}"/>
                </a:ext>
              </a:extLst>
            </p:cNvPr>
            <p:cNvGrpSpPr/>
            <p:nvPr/>
          </p:nvGrpSpPr>
          <p:grpSpPr>
            <a:xfrm>
              <a:off x="5596979" y="2699888"/>
              <a:ext cx="2775857" cy="1980979"/>
              <a:chOff x="5715001" y="1613015"/>
              <a:chExt cx="2775857" cy="261257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C3CE986-ACC5-49C8-AC50-C4268F82F958}"/>
                  </a:ext>
                </a:extLst>
              </p:cNvPr>
              <p:cNvSpPr/>
              <p:nvPr/>
            </p:nvSpPr>
            <p:spPr>
              <a:xfrm>
                <a:off x="5715001" y="1613015"/>
                <a:ext cx="2775857" cy="261257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A5C513B-E490-44EB-9741-4EC53A9C3B7D}"/>
                  </a:ext>
                </a:extLst>
              </p:cNvPr>
              <p:cNvSpPr/>
              <p:nvPr/>
            </p:nvSpPr>
            <p:spPr>
              <a:xfrm>
                <a:off x="5900059" y="1819842"/>
                <a:ext cx="2416629" cy="696686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vi-VN"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Download bursts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63707BD-A90E-4CD2-B6A6-B820A6D9E193}"/>
                  </a:ext>
                </a:extLst>
              </p:cNvPr>
              <p:cNvSpPr/>
              <p:nvPr/>
            </p:nvSpPr>
            <p:spPr>
              <a:xfrm>
                <a:off x="6019801" y="2945375"/>
                <a:ext cx="2177144" cy="1110342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Generating batch scripts</a:t>
                </a:r>
                <a:endParaRPr lang="vi-VN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EC0FA1E-3C4C-4132-BBB8-236A1D576475}"/>
                </a:ext>
              </a:extLst>
            </p:cNvPr>
            <p:cNvSpPr/>
            <p:nvPr/>
          </p:nvSpPr>
          <p:spPr>
            <a:xfrm>
              <a:off x="9025976" y="3199246"/>
              <a:ext cx="2177144" cy="98226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Run</a:t>
              </a:r>
              <a:br>
                <a:rPr lang="en-US" sz="2000" b="1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</a:br>
              <a:r>
                <a:rPr lang="en-US" sz="2000" b="1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hyp3-isce2</a:t>
              </a:r>
              <a:endParaRPr lang="vi-VN" sz="2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7D55020-C829-4D69-8118-4F49B55D788C}"/>
                </a:ext>
              </a:extLst>
            </p:cNvPr>
            <p:cNvCxnSpPr>
              <a:cxnSpLocks/>
              <a:stCxn id="41" idx="3"/>
              <a:endCxn id="30" idx="1"/>
            </p:cNvCxnSpPr>
            <p:nvPr/>
          </p:nvCxnSpPr>
          <p:spPr>
            <a:xfrm flipV="1">
              <a:off x="8078923" y="3690377"/>
              <a:ext cx="947053" cy="44072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8CF6B4-77AA-442F-A7B9-EBEAADEA4635}"/>
                </a:ext>
              </a:extLst>
            </p:cNvPr>
            <p:cNvSpPr txBox="1"/>
            <p:nvPr/>
          </p:nvSpPr>
          <p:spPr>
            <a:xfrm>
              <a:off x="9015088" y="1504844"/>
              <a:ext cx="2630907" cy="9233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>
                  <a:latin typeface="Verdana" panose="020B0604030504040204" pitchFamily="34" charset="0"/>
                  <a:ea typeface="Verdana" panose="020B0604030504040204" pitchFamily="34" charset="0"/>
                </a:rPr>
                <a:t>Merged images can be processed with SNAP, or ISCE2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249E50-2C6B-4340-8567-5900C355FB46}"/>
                </a:ext>
              </a:extLst>
            </p:cNvPr>
            <p:cNvSpPr txBox="1"/>
            <p:nvPr/>
          </p:nvSpPr>
          <p:spPr>
            <a:xfrm>
              <a:off x="9015088" y="4101635"/>
              <a:ext cx="2177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</a:rPr>
                <a:t>Output only used for MintPy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5311D307-7135-433F-98FD-712E9E8BB4A4}"/>
                </a:ext>
              </a:extLst>
            </p:cNvPr>
            <p:cNvCxnSpPr>
              <a:stCxn id="40" idx="3"/>
              <a:endCxn id="32" idx="1"/>
            </p:cNvCxnSpPr>
            <p:nvPr/>
          </p:nvCxnSpPr>
          <p:spPr>
            <a:xfrm flipV="1">
              <a:off x="8198666" y="1966509"/>
              <a:ext cx="816422" cy="1154336"/>
            </a:xfrm>
            <a:prstGeom prst="bentConnector3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BCC26C5-BAC9-4240-B2A7-E5DCE32B789A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 flipH="1">
              <a:off x="6990351" y="3384975"/>
              <a:ext cx="1" cy="3251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9C7A65-6B48-4515-A466-2C0CC7C4A122}"/>
                </a:ext>
              </a:extLst>
            </p:cNvPr>
            <p:cNvSpPr txBox="1"/>
            <p:nvPr/>
          </p:nvSpPr>
          <p:spPr>
            <a:xfrm>
              <a:off x="1892300" y="3906714"/>
              <a:ext cx="1407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Step 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29BC27-237A-479D-B394-39F68A53DADF}"/>
                </a:ext>
              </a:extLst>
            </p:cNvPr>
            <p:cNvSpPr txBox="1"/>
            <p:nvPr/>
          </p:nvSpPr>
          <p:spPr>
            <a:xfrm>
              <a:off x="4954727" y="4515972"/>
              <a:ext cx="1295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Step 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549807-2DD8-4BCA-83DD-A6D72AAF0FE1}"/>
                </a:ext>
              </a:extLst>
            </p:cNvPr>
            <p:cNvSpPr txBox="1"/>
            <p:nvPr/>
          </p:nvSpPr>
          <p:spPr>
            <a:xfrm>
              <a:off x="10658830" y="3136384"/>
              <a:ext cx="1197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Step 3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8B1BCBD9-E9D6-4425-9B09-E8D0434A0A66}"/>
              </a:ext>
            </a:extLst>
          </p:cNvPr>
          <p:cNvSpPr/>
          <p:nvPr/>
        </p:nvSpPr>
        <p:spPr>
          <a:xfrm>
            <a:off x="286378" y="1990836"/>
            <a:ext cx="8121022" cy="4069133"/>
          </a:xfrm>
          <a:prstGeom prst="rect">
            <a:avLst/>
          </a:pr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5FBB40-1A3C-4F51-91F8-81329D4E1FC6}"/>
              </a:ext>
            </a:extLst>
          </p:cNvPr>
          <p:cNvSpPr/>
          <p:nvPr/>
        </p:nvSpPr>
        <p:spPr>
          <a:xfrm>
            <a:off x="6818345" y="5601591"/>
            <a:ext cx="1628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pc="-50">
                <a:solidFill>
                  <a:srgbClr val="00F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completed</a:t>
            </a:r>
            <a:endParaRPr lang="en-US" sz="2000" b="1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145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8707-1811-4FC6-B8C9-CA45F77F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FC7B-4334-4096-8F2C-C6DCD8ABB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4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A12B69-D230-4A33-A2DD-78942F8B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031" y="0"/>
            <a:ext cx="776263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B224B1-3262-4973-AEC9-18EB3693BDAD}"/>
              </a:ext>
            </a:extLst>
          </p:cNvPr>
          <p:cNvSpPr/>
          <p:nvPr/>
        </p:nvSpPr>
        <p:spPr>
          <a:xfrm>
            <a:off x="298333" y="927193"/>
            <a:ext cx="3612186" cy="500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For example, here is the batch script I prepared for my processing (S1A, descending) with </a:t>
            </a:r>
            <a:r>
              <a:rPr lang="en-US" sz="240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 bursts</a:t>
            </a: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--looks </a:t>
            </a:r>
            <a:r>
              <a:rPr lang="en-US" sz="240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sym typeface="Wingdings" panose="05000000000000000000" pitchFamily="2" charset="2"/>
              </a:rPr>
              <a:t> multilooking ratio (10 range : 2 azimuth)</a:t>
            </a:r>
            <a:endParaRPr lang="en-US" sz="240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6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1EAF3F-03D6-49C7-962F-CF243CE0D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6" y="1864367"/>
            <a:ext cx="11090768" cy="29863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CCFD4C-28B8-45B6-8F24-52DCE5069F8B}"/>
              </a:ext>
            </a:extLst>
          </p:cNvPr>
          <p:cNvSpPr/>
          <p:nvPr/>
        </p:nvSpPr>
        <p:spPr>
          <a:xfrm>
            <a:off x="2086750" y="780131"/>
            <a:ext cx="8018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</a:rPr>
              <a:t>Here is the explanation for multilooking ratio from the main page of 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hyp3-isce2</a:t>
            </a:r>
          </a:p>
        </p:txBody>
      </p:sp>
    </p:spTree>
    <p:extLst>
      <p:ext uri="{BB962C8B-B14F-4D97-AF65-F5344CB8AC3E}">
        <p14:creationId xmlns:p14="http://schemas.microsoft.com/office/powerpoint/2010/main" val="45384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D37B11-921C-47B0-8EDC-40960CECA12C}"/>
              </a:ext>
            </a:extLst>
          </p:cNvPr>
          <p:cNvSpPr/>
          <p:nvPr/>
        </p:nvSpPr>
        <p:spPr>
          <a:xfrm>
            <a:off x="1989473" y="199577"/>
            <a:ext cx="8018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Verdana" panose="020B0604030504040204" pitchFamily="34" charset="0"/>
                <a:ea typeface="Verdana" panose="020B0604030504040204" pitchFamily="34" charset="0"/>
              </a:rPr>
              <a:t>First, access </a:t>
            </a:r>
            <a:r>
              <a:rPr lang="en-US" sz="2000" b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https://search.asf.alaska.edu/#/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0E3D4-2DDA-4CB0-8516-22F83CFB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99" y="774784"/>
            <a:ext cx="10347202" cy="56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58DA-4042-4983-BAA5-35AD07B8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CD1E5-5148-4402-BCF1-42ED7B22C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/>
              <a:t>2 approaches</a:t>
            </a:r>
          </a:p>
          <a:p>
            <a:r>
              <a:rPr lang="en-US" sz="3200"/>
              <a:t>Using your own shapefile</a:t>
            </a:r>
          </a:p>
          <a:p>
            <a:r>
              <a:rPr lang="en-US" sz="3200"/>
              <a:t>Drawing polygon/box</a:t>
            </a:r>
          </a:p>
        </p:txBody>
      </p:sp>
    </p:spTree>
    <p:extLst>
      <p:ext uri="{BB962C8B-B14F-4D97-AF65-F5344CB8AC3E}">
        <p14:creationId xmlns:p14="http://schemas.microsoft.com/office/powerpoint/2010/main" val="393768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B06F3-920B-4474-ABBD-27BDD9D2C051}"/>
              </a:ext>
            </a:extLst>
          </p:cNvPr>
          <p:cNvSpPr/>
          <p:nvPr/>
        </p:nvSpPr>
        <p:spPr>
          <a:xfrm>
            <a:off x="2867411" y="92572"/>
            <a:ext cx="67409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latin typeface="Verdana" panose="020B0604030504040204" pitchFamily="34" charset="0"/>
                <a:ea typeface="Verdana" panose="020B0604030504040204" pitchFamily="34" charset="0"/>
              </a:rPr>
              <a:t>Using your own shapefile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10F20-98E9-4967-9A31-2AD5290D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7" y="943178"/>
            <a:ext cx="9909242" cy="5419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E6F05A-5939-47F8-9BD0-DFB3E9B3EC6B}"/>
              </a:ext>
            </a:extLst>
          </p:cNvPr>
          <p:cNvSpPr/>
          <p:nvPr/>
        </p:nvSpPr>
        <p:spPr>
          <a:xfrm>
            <a:off x="6780179" y="1517515"/>
            <a:ext cx="661481" cy="428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87B0E-1E8F-4432-A01C-9847F474AA78}"/>
              </a:ext>
            </a:extLst>
          </p:cNvPr>
          <p:cNvSpPr/>
          <p:nvPr/>
        </p:nvSpPr>
        <p:spPr>
          <a:xfrm>
            <a:off x="7441660" y="2071505"/>
            <a:ext cx="2101174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Click Filters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B1307F-A146-47FF-BB12-00BFC0BCB424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>
          <a:xfrm flipH="1" flipV="1">
            <a:off x="7441660" y="1731524"/>
            <a:ext cx="1050587" cy="3399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85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9198</TotalTime>
  <Words>1312</Words>
  <Application>Microsoft Office PowerPoint</Application>
  <PresentationFormat>Widescreen</PresentationFormat>
  <Paragraphs>171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 study area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Study Area to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advantage when using S1 bursts instead of full SLC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Before downloading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Nguyen</dc:creator>
  <cp:lastModifiedBy>David Nguyen</cp:lastModifiedBy>
  <cp:revision>231</cp:revision>
  <dcterms:created xsi:type="dcterms:W3CDTF">2025-02-13T13:19:47Z</dcterms:created>
  <dcterms:modified xsi:type="dcterms:W3CDTF">2025-02-20T03:41:34Z</dcterms:modified>
</cp:coreProperties>
</file>